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notesSlides/notesSlide31.xml" ContentType="application/vnd.openxmlformats-officedocument.presentationml.notesSlide+xml"/>
  <Override PartName="/ppt/charts/chart2.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709" r:id="rId2"/>
  </p:sldMasterIdLst>
  <p:notesMasterIdLst>
    <p:notesMasterId r:id="rId51"/>
  </p:notesMasterIdLst>
  <p:handoutMasterIdLst>
    <p:handoutMasterId r:id="rId52"/>
  </p:handoutMasterIdLst>
  <p:sldIdLst>
    <p:sldId id="308" r:id="rId3"/>
    <p:sldId id="311" r:id="rId4"/>
    <p:sldId id="312" r:id="rId5"/>
    <p:sldId id="281" r:id="rId6"/>
    <p:sldId id="367" r:id="rId7"/>
    <p:sldId id="370" r:id="rId8"/>
    <p:sldId id="313" r:id="rId9"/>
    <p:sldId id="286" r:id="rId10"/>
    <p:sldId id="314" r:id="rId11"/>
    <p:sldId id="378" r:id="rId12"/>
    <p:sldId id="315" r:id="rId13"/>
    <p:sldId id="316" r:id="rId14"/>
    <p:sldId id="317" r:id="rId15"/>
    <p:sldId id="307" r:id="rId16"/>
    <p:sldId id="324" r:id="rId17"/>
    <p:sldId id="325" r:id="rId18"/>
    <p:sldId id="323" r:id="rId19"/>
    <p:sldId id="326" r:id="rId20"/>
    <p:sldId id="328" r:id="rId21"/>
    <p:sldId id="327" r:id="rId22"/>
    <p:sldId id="372" r:id="rId23"/>
    <p:sldId id="334" r:id="rId24"/>
    <p:sldId id="373" r:id="rId25"/>
    <p:sldId id="330" r:id="rId26"/>
    <p:sldId id="331" r:id="rId27"/>
    <p:sldId id="332" r:id="rId28"/>
    <p:sldId id="318" r:id="rId29"/>
    <p:sldId id="319" r:id="rId30"/>
    <p:sldId id="339" r:id="rId31"/>
    <p:sldId id="340" r:id="rId32"/>
    <p:sldId id="320" r:id="rId33"/>
    <p:sldId id="341" r:id="rId34"/>
    <p:sldId id="343" r:id="rId35"/>
    <p:sldId id="344" r:id="rId36"/>
    <p:sldId id="349" r:id="rId37"/>
    <p:sldId id="333" r:id="rId38"/>
    <p:sldId id="321" r:id="rId39"/>
    <p:sldId id="346" r:id="rId40"/>
    <p:sldId id="322" r:id="rId41"/>
    <p:sldId id="354" r:id="rId42"/>
    <p:sldId id="355" r:id="rId43"/>
    <p:sldId id="356" r:id="rId44"/>
    <p:sldId id="357" r:id="rId45"/>
    <p:sldId id="371" r:id="rId46"/>
    <p:sldId id="363" r:id="rId47"/>
    <p:sldId id="374" r:id="rId48"/>
    <p:sldId id="375" r:id="rId49"/>
    <p:sldId id="379" r:id="rId50"/>
  </p:sldIdLst>
  <p:sldSz cx="9144000" cy="6858000" type="screen4x3"/>
  <p:notesSz cx="6669088"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FF33"/>
    <a:srgbClr val="0EF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12" autoAdjust="0"/>
    <p:restoredTop sz="90573" autoAdjust="0"/>
  </p:normalViewPr>
  <p:slideViewPr>
    <p:cSldViewPr>
      <p:cViewPr varScale="1">
        <p:scale>
          <a:sx n="82" d="100"/>
          <a:sy n="82" d="100"/>
        </p:scale>
        <p:origin x="1454" y="77"/>
      </p:cViewPr>
      <p:guideLst>
        <p:guide orient="horz" pos="2160"/>
        <p:guide pos="2880"/>
      </p:guideLst>
    </p:cSldViewPr>
  </p:slideViewPr>
  <p:outlineViewPr>
    <p:cViewPr>
      <p:scale>
        <a:sx n="33" d="100"/>
        <a:sy n="33" d="100"/>
      </p:scale>
      <p:origin x="0" y="-3606"/>
    </p:cViewPr>
  </p:outlineViewPr>
  <p:notesTextViewPr>
    <p:cViewPr>
      <p:scale>
        <a:sx n="1" d="1"/>
        <a:sy n="1" d="1"/>
      </p:scale>
      <p:origin x="0" y="0"/>
    </p:cViewPr>
  </p:notesTextViewPr>
  <p:sorterViewPr>
    <p:cViewPr>
      <p:scale>
        <a:sx n="100" d="100"/>
        <a:sy n="100" d="100"/>
      </p:scale>
      <p:origin x="0" y="-8298"/>
    </p:cViewPr>
  </p:sorterViewPr>
  <p:notesViewPr>
    <p:cSldViewPr showGuides="1">
      <p:cViewPr varScale="1">
        <p:scale>
          <a:sx n="49" d="100"/>
          <a:sy n="49" d="100"/>
        </p:scale>
        <p:origin x="-1902" y="-90"/>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Claes" userId="d64208f3-0076-4064-b6ac-7d8ee9dc279f" providerId="ADAL" clId="{76E1A284-78EC-4338-9C23-B2DEBDB94585}"/>
    <pc:docChg chg="undo modSld">
      <pc:chgData name="Jo Claes" userId="d64208f3-0076-4064-b6ac-7d8ee9dc279f" providerId="ADAL" clId="{76E1A284-78EC-4338-9C23-B2DEBDB94585}" dt="2019-12-13T12:12:13.500" v="2"/>
      <pc:docMkLst>
        <pc:docMk/>
      </pc:docMkLst>
      <pc:sldChg chg="modSp">
        <pc:chgData name="Jo Claes" userId="d64208f3-0076-4064-b6ac-7d8ee9dc279f" providerId="ADAL" clId="{76E1A284-78EC-4338-9C23-B2DEBDB94585}" dt="2019-12-13T12:12:13.500" v="2"/>
        <pc:sldMkLst>
          <pc:docMk/>
          <pc:sldMk cId="2381693991" sldId="356"/>
        </pc:sldMkLst>
        <pc:spChg chg="mod">
          <ac:chgData name="Jo Claes" userId="d64208f3-0076-4064-b6ac-7d8ee9dc279f" providerId="ADAL" clId="{76E1A284-78EC-4338-9C23-B2DEBDB94585}" dt="2019-12-13T12:12:13.500" v="2"/>
          <ac:spMkLst>
            <pc:docMk/>
            <pc:sldMk cId="2381693991" sldId="356"/>
            <ac:spMk id="3" creationId="{00000000-0000-0000-0000-000000000000}"/>
          </ac:spMkLst>
        </pc:spChg>
      </pc:sldChg>
    </pc:docChg>
  </pc:docChgLst>
  <pc:docChgLst>
    <pc:chgData name="Jo Claes" userId="d64208f3-0076-4064-b6ac-7d8ee9dc279f" providerId="ADAL" clId="{0A9E70B0-85F8-4B12-977D-4A011FB6FC4A}"/>
    <pc:docChg chg="modSld">
      <pc:chgData name="Jo Claes" userId="d64208f3-0076-4064-b6ac-7d8ee9dc279f" providerId="ADAL" clId="{0A9E70B0-85F8-4B12-977D-4A011FB6FC4A}" dt="2019-11-07T10:53:16.598" v="2" actId="6549"/>
      <pc:docMkLst>
        <pc:docMk/>
      </pc:docMkLst>
      <pc:sldChg chg="modSp">
        <pc:chgData name="Jo Claes" userId="d64208f3-0076-4064-b6ac-7d8ee9dc279f" providerId="ADAL" clId="{0A9E70B0-85F8-4B12-977D-4A011FB6FC4A}" dt="2019-11-07T10:52:40.108" v="0" actId="6549"/>
        <pc:sldMkLst>
          <pc:docMk/>
          <pc:sldMk cId="2381693991" sldId="356"/>
        </pc:sldMkLst>
        <pc:spChg chg="mod">
          <ac:chgData name="Jo Claes" userId="d64208f3-0076-4064-b6ac-7d8ee9dc279f" providerId="ADAL" clId="{0A9E70B0-85F8-4B12-977D-4A011FB6FC4A}" dt="2019-11-07T10:52:40.108" v="0" actId="6549"/>
          <ac:spMkLst>
            <pc:docMk/>
            <pc:sldMk cId="2381693991" sldId="356"/>
            <ac:spMk id="3" creationId="{00000000-0000-0000-0000-000000000000}"/>
          </ac:spMkLst>
        </pc:spChg>
      </pc:sldChg>
      <pc:sldChg chg="modSp">
        <pc:chgData name="Jo Claes" userId="d64208f3-0076-4064-b6ac-7d8ee9dc279f" providerId="ADAL" clId="{0A9E70B0-85F8-4B12-977D-4A011FB6FC4A}" dt="2019-11-07T10:53:01.383" v="1" actId="6549"/>
        <pc:sldMkLst>
          <pc:docMk/>
          <pc:sldMk cId="3633957106" sldId="363"/>
        </pc:sldMkLst>
        <pc:spChg chg="mod">
          <ac:chgData name="Jo Claes" userId="d64208f3-0076-4064-b6ac-7d8ee9dc279f" providerId="ADAL" clId="{0A9E70B0-85F8-4B12-977D-4A011FB6FC4A}" dt="2019-11-07T10:53:01.383" v="1" actId="6549"/>
          <ac:spMkLst>
            <pc:docMk/>
            <pc:sldMk cId="3633957106" sldId="363"/>
            <ac:spMk id="3" creationId="{00000000-0000-0000-0000-000000000000}"/>
          </ac:spMkLst>
        </pc:spChg>
      </pc:sldChg>
      <pc:sldChg chg="modSp">
        <pc:chgData name="Jo Claes" userId="d64208f3-0076-4064-b6ac-7d8ee9dc279f" providerId="ADAL" clId="{0A9E70B0-85F8-4B12-977D-4A011FB6FC4A}" dt="2019-11-07T10:53:16.598" v="2" actId="6549"/>
        <pc:sldMkLst>
          <pc:docMk/>
          <pc:sldMk cId="1037492174" sldId="375"/>
        </pc:sldMkLst>
        <pc:spChg chg="mod">
          <ac:chgData name="Jo Claes" userId="d64208f3-0076-4064-b6ac-7d8ee9dc279f" providerId="ADAL" clId="{0A9E70B0-85F8-4B12-977D-4A011FB6FC4A}" dt="2019-11-07T10:53:16.598" v="2" actId="6549"/>
          <ac:spMkLst>
            <pc:docMk/>
            <pc:sldMk cId="1037492174" sldId="375"/>
            <ac:spMk id="3" creationId="{00000000-0000-0000-0000-000000000000}"/>
          </ac:spMkLst>
        </pc:spChg>
      </pc:sldChg>
    </pc:docChg>
  </pc:docChgLst>
  <pc:docChgLst>
    <pc:chgData name="Jo Claes" userId="d64208f3-0076-4064-b6ac-7d8ee9dc279f" providerId="ADAL" clId="{D47AF29E-7329-4C1C-A673-6E08DDD67064}"/>
    <pc:docChg chg="modSld">
      <pc:chgData name="Jo Claes" userId="d64208f3-0076-4064-b6ac-7d8ee9dc279f" providerId="ADAL" clId="{D47AF29E-7329-4C1C-A673-6E08DDD67064}" dt="2020-01-28T13:15:38.241" v="0" actId="20577"/>
      <pc:docMkLst>
        <pc:docMk/>
      </pc:docMkLst>
      <pc:sldChg chg="modSp">
        <pc:chgData name="Jo Claes" userId="d64208f3-0076-4064-b6ac-7d8ee9dc279f" providerId="ADAL" clId="{D47AF29E-7329-4C1C-A673-6E08DDD67064}" dt="2020-01-28T13:15:38.241" v="0" actId="20577"/>
        <pc:sldMkLst>
          <pc:docMk/>
          <pc:sldMk cId="619091938" sldId="355"/>
        </pc:sldMkLst>
        <pc:spChg chg="mod">
          <ac:chgData name="Jo Claes" userId="d64208f3-0076-4064-b6ac-7d8ee9dc279f" providerId="ADAL" clId="{D47AF29E-7329-4C1C-A673-6E08DDD67064}" dt="2020-01-28T13:15:38.241" v="0" actId="20577"/>
          <ac:spMkLst>
            <pc:docMk/>
            <pc:sldMk cId="619091938" sldId="355"/>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plotArea>
      <c:layout>
        <c:manualLayout>
          <c:layoutTarget val="inner"/>
          <c:xMode val="edge"/>
          <c:yMode val="edge"/>
          <c:x val="2.5669786559698845E-3"/>
          <c:y val="8.0334447664355588E-2"/>
          <c:w val="0.99731491110780968"/>
          <c:h val="0.89121611263315104"/>
        </c:manualLayout>
      </c:layout>
      <c:barChart>
        <c:barDir val="col"/>
        <c:grouping val="clustered"/>
        <c:varyColors val="0"/>
        <c:ser>
          <c:idx val="0"/>
          <c:order val="0"/>
          <c:tx>
            <c:strRef>
              <c:f>Sheet1!$B$1</c:f>
              <c:strCache>
                <c:ptCount val="1"/>
                <c:pt idx="0">
                  <c:v>Initial Cost</c:v>
                </c:pt>
              </c:strCache>
            </c:strRef>
          </c:tx>
          <c:spPr>
            <a:solidFill>
              <a:schemeClr val="accent2"/>
            </a:solidFill>
            <a:ln w="25400" cap="flat" cmpd="sng" algn="ctr">
              <a:solidFill>
                <a:schemeClr val="accent2">
                  <a:shade val="50000"/>
                </a:schemeClr>
              </a:solidFill>
              <a:prstDash val="solid"/>
            </a:ln>
            <a:effectLst/>
          </c:spPr>
          <c:invertIfNegative val="0"/>
          <c:cat>
            <c:strRef>
              <c:f>Sheet1!$A$2:$A$4</c:f>
              <c:strCache>
                <c:ptCount val="3"/>
                <c:pt idx="0">
                  <c:v>Carbon Steel</c:v>
                </c:pt>
                <c:pt idx="1">
                  <c:v>Epoxy C.S.</c:v>
                </c:pt>
                <c:pt idx="2">
                  <c:v>Stainless Steel</c:v>
                </c:pt>
              </c:strCache>
            </c:strRef>
          </c:cat>
          <c:val>
            <c:numRef>
              <c:f>Sheet1!$B$2:$B$4</c:f>
              <c:numCache>
                <c:formatCode>General</c:formatCode>
                <c:ptCount val="3"/>
                <c:pt idx="0">
                  <c:v>15619551</c:v>
                </c:pt>
                <c:pt idx="1">
                  <c:v>15642774</c:v>
                </c:pt>
                <c:pt idx="2">
                  <c:v>15700000</c:v>
                </c:pt>
              </c:numCache>
            </c:numRef>
          </c:val>
          <c:extLst>
            <c:ext xmlns:c16="http://schemas.microsoft.com/office/drawing/2014/chart" uri="{C3380CC4-5D6E-409C-BE32-E72D297353CC}">
              <c16:uniqueId val="{00000000-4D51-4846-B90C-C0402F50D0DD}"/>
            </c:ext>
          </c:extLst>
        </c:ser>
        <c:ser>
          <c:idx val="1"/>
          <c:order val="1"/>
          <c:tx>
            <c:strRef>
              <c:f>Sheet1!$C$1</c:f>
              <c:strCache>
                <c:ptCount val="1"/>
                <c:pt idx="0">
                  <c:v>Operating Cost</c:v>
                </c:pt>
              </c:strCache>
            </c:strRef>
          </c:tx>
          <c:spPr>
            <a:solidFill>
              <a:schemeClr val="accent5"/>
            </a:solidFill>
            <a:ln w="25400" cap="flat" cmpd="sng" algn="ctr">
              <a:solidFill>
                <a:schemeClr val="accent5">
                  <a:shade val="50000"/>
                </a:schemeClr>
              </a:solidFill>
              <a:prstDash val="solid"/>
            </a:ln>
            <a:effectLst/>
          </c:spPr>
          <c:invertIfNegative val="0"/>
          <c:cat>
            <c:strRef>
              <c:f>Sheet1!$A$2:$A$4</c:f>
              <c:strCache>
                <c:ptCount val="3"/>
                <c:pt idx="0">
                  <c:v>Carbon Steel</c:v>
                </c:pt>
                <c:pt idx="1">
                  <c:v>Epoxy C.S.</c:v>
                </c:pt>
                <c:pt idx="2">
                  <c:v>Stainless Steel</c:v>
                </c:pt>
              </c:strCache>
            </c:strRef>
          </c:cat>
          <c:val>
            <c:numRef>
              <c:f>Sheet1!$C$2:$C$4</c:f>
              <c:numCache>
                <c:formatCode>General</c:formatCode>
                <c:ptCount val="3"/>
                <c:pt idx="0">
                  <c:v>2474763</c:v>
                </c:pt>
                <c:pt idx="1">
                  <c:v>2295396</c:v>
                </c:pt>
                <c:pt idx="2">
                  <c:v>-141</c:v>
                </c:pt>
              </c:numCache>
            </c:numRef>
          </c:val>
          <c:extLst>
            <c:ext xmlns:c16="http://schemas.microsoft.com/office/drawing/2014/chart" uri="{C3380CC4-5D6E-409C-BE32-E72D297353CC}">
              <c16:uniqueId val="{00000001-4D51-4846-B90C-C0402F50D0DD}"/>
            </c:ext>
          </c:extLst>
        </c:ser>
        <c:ser>
          <c:idx val="2"/>
          <c:order val="2"/>
          <c:tx>
            <c:strRef>
              <c:f>Sheet1!$D$1</c:f>
              <c:strCache>
                <c:ptCount val="1"/>
                <c:pt idx="0">
                  <c:v>Total LCC</c:v>
                </c:pt>
              </c:strCache>
            </c:strRef>
          </c:tx>
          <c:spPr>
            <a:solidFill>
              <a:srgbClr val="00B050"/>
            </a:solidFill>
            <a:ln w="25400" cap="flat" cmpd="sng" algn="ctr">
              <a:solidFill>
                <a:schemeClr val="accent6">
                  <a:shade val="50000"/>
                </a:schemeClr>
              </a:solidFill>
              <a:prstDash val="solid"/>
            </a:ln>
            <a:effectLst/>
          </c:spPr>
          <c:invertIfNegative val="0"/>
          <c:cat>
            <c:strRef>
              <c:f>Sheet1!$A$2:$A$4</c:f>
              <c:strCache>
                <c:ptCount val="3"/>
                <c:pt idx="0">
                  <c:v>Carbon Steel</c:v>
                </c:pt>
                <c:pt idx="1">
                  <c:v>Epoxy C.S.</c:v>
                </c:pt>
                <c:pt idx="2">
                  <c:v>Stainless Steel</c:v>
                </c:pt>
              </c:strCache>
            </c:strRef>
          </c:cat>
          <c:val>
            <c:numRef>
              <c:f>Sheet1!$D$2:$D$4</c:f>
              <c:numCache>
                <c:formatCode>General</c:formatCode>
                <c:ptCount val="3"/>
                <c:pt idx="0">
                  <c:v>18094314</c:v>
                </c:pt>
                <c:pt idx="1">
                  <c:v>17938170</c:v>
                </c:pt>
                <c:pt idx="2">
                  <c:v>15699859</c:v>
                </c:pt>
              </c:numCache>
            </c:numRef>
          </c:val>
          <c:extLst>
            <c:ext xmlns:c16="http://schemas.microsoft.com/office/drawing/2014/chart" uri="{C3380CC4-5D6E-409C-BE32-E72D297353CC}">
              <c16:uniqueId val="{00000002-4D51-4846-B90C-C0402F50D0DD}"/>
            </c:ext>
          </c:extLst>
        </c:ser>
        <c:dLbls>
          <c:showLegendKey val="0"/>
          <c:showVal val="0"/>
          <c:showCatName val="0"/>
          <c:showSerName val="0"/>
          <c:showPercent val="0"/>
          <c:showBubbleSize val="0"/>
        </c:dLbls>
        <c:gapWidth val="150"/>
        <c:axId val="631253584"/>
        <c:axId val="631259072"/>
      </c:barChart>
      <c:catAx>
        <c:axId val="631253584"/>
        <c:scaling>
          <c:orientation val="minMax"/>
        </c:scaling>
        <c:delete val="0"/>
        <c:axPos val="b"/>
        <c:numFmt formatCode="General" sourceLinked="0"/>
        <c:majorTickMark val="out"/>
        <c:minorTickMark val="none"/>
        <c:tickLblPos val="nextTo"/>
        <c:crossAx val="631259072"/>
        <c:crosses val="autoZero"/>
        <c:auto val="1"/>
        <c:lblAlgn val="ctr"/>
        <c:lblOffset val="100"/>
        <c:noMultiLvlLbl val="0"/>
      </c:catAx>
      <c:valAx>
        <c:axId val="631259072"/>
        <c:scaling>
          <c:orientation val="minMax"/>
        </c:scaling>
        <c:delete val="1"/>
        <c:axPos val="l"/>
        <c:majorGridlines/>
        <c:numFmt formatCode="General" sourceLinked="1"/>
        <c:majorTickMark val="out"/>
        <c:minorTickMark val="none"/>
        <c:tickLblPos val="nextTo"/>
        <c:crossAx val="631253584"/>
        <c:crosses val="autoZero"/>
        <c:crossBetween val="between"/>
      </c:valAx>
    </c:plotArea>
    <c:legend>
      <c:legendPos val="t"/>
      <c:overlay val="0"/>
      <c:txPr>
        <a:bodyPr/>
        <a:lstStyle/>
        <a:p>
          <a:pPr>
            <a:defRPr sz="1200"/>
          </a:pPr>
          <a:endParaRPr lang="en-US"/>
        </a:p>
      </c:txPr>
    </c:legend>
    <c:plotVisOnly val="1"/>
    <c:dispBlanksAs val="gap"/>
    <c:showDLblsOverMax val="0"/>
  </c:chart>
  <c:spPr>
    <a:solidFill>
      <a:schemeClr val="lt1"/>
    </a:solidFill>
    <a:ln w="25400" cap="flat" cmpd="sng" algn="ctr">
      <a:solidFill>
        <a:schemeClr val="accent2"/>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Carbon Steel</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Material Cost</c:v>
                </c:pt>
                <c:pt idx="1">
                  <c:v>Installed Cost</c:v>
                </c:pt>
                <c:pt idx="2">
                  <c:v>Life Cycle Cost</c:v>
                </c:pt>
              </c:strCache>
            </c:strRef>
          </c:cat>
          <c:val>
            <c:numRef>
              <c:f>Sheet1!$B$2:$B$4</c:f>
              <c:numCache>
                <c:formatCode>General</c:formatCode>
                <c:ptCount val="3"/>
                <c:pt idx="0">
                  <c:v>3</c:v>
                </c:pt>
                <c:pt idx="1">
                  <c:v>3</c:v>
                </c:pt>
                <c:pt idx="2">
                  <c:v>3</c:v>
                </c:pt>
              </c:numCache>
            </c:numRef>
          </c:val>
          <c:extLst>
            <c:ext xmlns:c16="http://schemas.microsoft.com/office/drawing/2014/chart" uri="{C3380CC4-5D6E-409C-BE32-E72D297353CC}">
              <c16:uniqueId val="{00000000-2081-412B-B7B7-937D2220BC85}"/>
            </c:ext>
          </c:extLst>
        </c:ser>
        <c:ser>
          <c:idx val="1"/>
          <c:order val="1"/>
          <c:tx>
            <c:strRef>
              <c:f>Sheet1!$C$1</c:f>
              <c:strCache>
                <c:ptCount val="1"/>
                <c:pt idx="0">
                  <c:v>Stainless Steel</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elete val="1"/>
          </c:dLbls>
          <c:cat>
            <c:strRef>
              <c:f>Sheet1!$A$2:$A$4</c:f>
              <c:strCache>
                <c:ptCount val="3"/>
                <c:pt idx="0">
                  <c:v>Material Cost</c:v>
                </c:pt>
                <c:pt idx="1">
                  <c:v>Installed Cost</c:v>
                </c:pt>
                <c:pt idx="2">
                  <c:v>Life Cycle Cost</c:v>
                </c:pt>
              </c:strCache>
            </c:strRef>
          </c:cat>
          <c:val>
            <c:numRef>
              <c:f>Sheet1!$C$2:$C$4</c:f>
              <c:numCache>
                <c:formatCode>General</c:formatCode>
                <c:ptCount val="3"/>
                <c:pt idx="0">
                  <c:v>6</c:v>
                </c:pt>
                <c:pt idx="1">
                  <c:v>4</c:v>
                </c:pt>
                <c:pt idx="2">
                  <c:v>2</c:v>
                </c:pt>
              </c:numCache>
            </c:numRef>
          </c:val>
          <c:extLst>
            <c:ext xmlns:c16="http://schemas.microsoft.com/office/drawing/2014/chart" uri="{C3380CC4-5D6E-409C-BE32-E72D297353CC}">
              <c16:uniqueId val="{00000001-2081-412B-B7B7-937D2220BC85}"/>
            </c:ext>
          </c:extLst>
        </c:ser>
        <c:dLbls>
          <c:showLegendKey val="0"/>
          <c:showVal val="1"/>
          <c:showCatName val="0"/>
          <c:showSerName val="0"/>
          <c:showPercent val="0"/>
          <c:showBubbleSize val="0"/>
        </c:dLbls>
        <c:gapWidth val="75"/>
        <c:axId val="631256720"/>
        <c:axId val="631253976"/>
      </c:barChart>
      <c:catAx>
        <c:axId val="631256720"/>
        <c:scaling>
          <c:orientation val="minMax"/>
        </c:scaling>
        <c:delete val="0"/>
        <c:axPos val="b"/>
        <c:numFmt formatCode="General" sourceLinked="0"/>
        <c:majorTickMark val="none"/>
        <c:minorTickMark val="none"/>
        <c:tickLblPos val="nextTo"/>
        <c:crossAx val="631253976"/>
        <c:crosses val="autoZero"/>
        <c:auto val="1"/>
        <c:lblAlgn val="ctr"/>
        <c:lblOffset val="100"/>
        <c:noMultiLvlLbl val="0"/>
      </c:catAx>
      <c:valAx>
        <c:axId val="631253976"/>
        <c:scaling>
          <c:orientation val="minMax"/>
        </c:scaling>
        <c:delete val="1"/>
        <c:axPos val="l"/>
        <c:majorGridlines/>
        <c:numFmt formatCode="General" sourceLinked="1"/>
        <c:majorTickMark val="none"/>
        <c:minorTickMark val="none"/>
        <c:tickLblPos val="nextTo"/>
        <c:crossAx val="631256720"/>
        <c:crosses val="autoZero"/>
        <c:crossBetween val="between"/>
      </c:valAx>
      <c:spPr>
        <a:solidFill>
          <a:schemeClr val="lt1"/>
        </a:solidFill>
        <a:ln w="25400" cap="flat" cmpd="sng" algn="ctr">
          <a:solidFill>
            <a:schemeClr val="accent2"/>
          </a:solidFill>
          <a:prstDash val="solid"/>
        </a:ln>
        <a:effectLst/>
      </c:spPr>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65" cy="4968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sz="quarter" idx="1"/>
          </p:nvPr>
        </p:nvSpPr>
        <p:spPr>
          <a:xfrm>
            <a:off x="3776866" y="0"/>
            <a:ext cx="2890665" cy="496888"/>
          </a:xfrm>
          <a:prstGeom prst="rect">
            <a:avLst/>
          </a:prstGeom>
        </p:spPr>
        <p:txBody>
          <a:bodyPr vert="horz" lIns="91440" tIns="45720" rIns="91440" bIns="45720" rtlCol="0"/>
          <a:lstStyle>
            <a:lvl1pPr algn="r">
              <a:defRPr sz="1200"/>
            </a:lvl1pPr>
          </a:lstStyle>
          <a:p>
            <a:fld id="{231A7DB6-E856-4FB4-A639-D90761E37CC8}" type="datetimeFigureOut">
              <a:rPr lang="fr-BE" smtClean="0"/>
              <a:t>28-01-20</a:t>
            </a:fld>
            <a:endParaRPr lang="fr-BE"/>
          </a:p>
        </p:txBody>
      </p:sp>
      <p:sp>
        <p:nvSpPr>
          <p:cNvPr id="4" name="Footer Placeholder 3"/>
          <p:cNvSpPr>
            <a:spLocks noGrp="1"/>
          </p:cNvSpPr>
          <p:nvPr>
            <p:ph type="ftr" sz="quarter" idx="2"/>
          </p:nvPr>
        </p:nvSpPr>
        <p:spPr>
          <a:xfrm>
            <a:off x="0" y="9428164"/>
            <a:ext cx="2890665" cy="496887"/>
          </a:xfrm>
          <a:prstGeom prst="rect">
            <a:avLst/>
          </a:prstGeom>
        </p:spPr>
        <p:txBody>
          <a:bodyPr vert="horz" lIns="91440" tIns="45720" rIns="91440" bIns="45720" rtlCol="0" anchor="b"/>
          <a:lstStyle>
            <a:lvl1pPr algn="l">
              <a:defRPr sz="1200"/>
            </a:lvl1pPr>
          </a:lstStyle>
          <a:p>
            <a:endParaRPr lang="fr-BE"/>
          </a:p>
        </p:txBody>
      </p:sp>
      <p:sp>
        <p:nvSpPr>
          <p:cNvPr id="5" name="Slide Number Placeholder 4"/>
          <p:cNvSpPr>
            <a:spLocks noGrp="1"/>
          </p:cNvSpPr>
          <p:nvPr>
            <p:ph type="sldNum" sz="quarter" idx="3"/>
          </p:nvPr>
        </p:nvSpPr>
        <p:spPr>
          <a:xfrm>
            <a:off x="3776866" y="9428164"/>
            <a:ext cx="2890665" cy="496887"/>
          </a:xfrm>
          <a:prstGeom prst="rect">
            <a:avLst/>
          </a:prstGeom>
        </p:spPr>
        <p:txBody>
          <a:bodyPr vert="horz" lIns="91440" tIns="45720" rIns="91440" bIns="45720" rtlCol="0" anchor="b"/>
          <a:lstStyle>
            <a:lvl1pPr algn="r">
              <a:defRPr sz="1200"/>
            </a:lvl1pPr>
          </a:lstStyle>
          <a:p>
            <a:fld id="{5CE626F9-1870-4AC4-BDC2-6B6A2CDFAC33}" type="slidenum">
              <a:rPr lang="fr-BE" smtClean="0"/>
              <a:t>‹#›</a:t>
            </a:fld>
            <a:endParaRPr lang="fr-BE"/>
          </a:p>
        </p:txBody>
      </p:sp>
    </p:spTree>
    <p:extLst>
      <p:ext uri="{BB962C8B-B14F-4D97-AF65-F5344CB8AC3E}">
        <p14:creationId xmlns:p14="http://schemas.microsoft.com/office/powerpoint/2010/main" val="3558102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3D7C1FE4-47DD-4591-8D9D-1E14950E1A14}" type="datetimeFigureOut">
              <a:rPr lang="de-DE" smtClean="0"/>
              <a:t>28.01.2020</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66909" y="4715154"/>
            <a:ext cx="533527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C6A89CA1-BB4A-4F2B-B157-5A5CF4E79A02}" type="slidenum">
              <a:rPr lang="de-DE" smtClean="0"/>
              <a:t>‹#›</a:t>
            </a:fld>
            <a:endParaRPr lang="de-DE"/>
          </a:p>
        </p:txBody>
      </p:sp>
    </p:spTree>
    <p:extLst>
      <p:ext uri="{BB962C8B-B14F-4D97-AF65-F5344CB8AC3E}">
        <p14:creationId xmlns:p14="http://schemas.microsoft.com/office/powerpoint/2010/main" val="178238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a:t>
            </a:fld>
            <a:endParaRPr lang="de-DE"/>
          </a:p>
        </p:txBody>
      </p:sp>
    </p:spTree>
    <p:extLst>
      <p:ext uri="{BB962C8B-B14F-4D97-AF65-F5344CB8AC3E}">
        <p14:creationId xmlns:p14="http://schemas.microsoft.com/office/powerpoint/2010/main" val="2920863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12</a:t>
            </a:fld>
            <a:endParaRPr lang="de-DE"/>
          </a:p>
        </p:txBody>
      </p:sp>
    </p:spTree>
    <p:extLst>
      <p:ext uri="{BB962C8B-B14F-4D97-AF65-F5344CB8AC3E}">
        <p14:creationId xmlns:p14="http://schemas.microsoft.com/office/powerpoint/2010/main" val="4108844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de-DE" sz="1200"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13</a:t>
            </a:fld>
            <a:endParaRPr lang="de-DE"/>
          </a:p>
        </p:txBody>
      </p:sp>
    </p:spTree>
    <p:extLst>
      <p:ext uri="{BB962C8B-B14F-4D97-AF65-F5344CB8AC3E}">
        <p14:creationId xmlns:p14="http://schemas.microsoft.com/office/powerpoint/2010/main" val="3749220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Both"/>
            </a:pPr>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t>14</a:t>
            </a:fld>
            <a:endParaRPr lang="de-DE"/>
          </a:p>
        </p:txBody>
      </p:sp>
    </p:spTree>
    <p:extLst>
      <p:ext uri="{BB962C8B-B14F-4D97-AF65-F5344CB8AC3E}">
        <p14:creationId xmlns:p14="http://schemas.microsoft.com/office/powerpoint/2010/main" val="27855769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15</a:t>
            </a:fld>
            <a:endParaRPr lang="de-DE"/>
          </a:p>
        </p:txBody>
      </p:sp>
    </p:spTree>
    <p:extLst>
      <p:ext uri="{BB962C8B-B14F-4D97-AF65-F5344CB8AC3E}">
        <p14:creationId xmlns:p14="http://schemas.microsoft.com/office/powerpoint/2010/main" val="1212425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16</a:t>
            </a:fld>
            <a:endParaRPr lang="de-DE"/>
          </a:p>
        </p:txBody>
      </p:sp>
    </p:spTree>
    <p:extLst>
      <p:ext uri="{BB962C8B-B14F-4D97-AF65-F5344CB8AC3E}">
        <p14:creationId xmlns:p14="http://schemas.microsoft.com/office/powerpoint/2010/main" val="2098516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17</a:t>
            </a:fld>
            <a:endParaRPr lang="de-DE"/>
          </a:p>
        </p:txBody>
      </p:sp>
    </p:spTree>
    <p:extLst>
      <p:ext uri="{BB962C8B-B14F-4D97-AF65-F5344CB8AC3E}">
        <p14:creationId xmlns:p14="http://schemas.microsoft.com/office/powerpoint/2010/main" val="383326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18</a:t>
            </a:fld>
            <a:endParaRPr lang="de-DE"/>
          </a:p>
        </p:txBody>
      </p:sp>
    </p:spTree>
    <p:extLst>
      <p:ext uri="{BB962C8B-B14F-4D97-AF65-F5344CB8AC3E}">
        <p14:creationId xmlns:p14="http://schemas.microsoft.com/office/powerpoint/2010/main" val="20015376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19</a:t>
            </a:fld>
            <a:endParaRPr lang="de-DE"/>
          </a:p>
        </p:txBody>
      </p:sp>
    </p:spTree>
    <p:extLst>
      <p:ext uri="{BB962C8B-B14F-4D97-AF65-F5344CB8AC3E}">
        <p14:creationId xmlns:p14="http://schemas.microsoft.com/office/powerpoint/2010/main" val="1921377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20</a:t>
            </a:fld>
            <a:endParaRPr lang="de-DE"/>
          </a:p>
        </p:txBody>
      </p:sp>
    </p:spTree>
    <p:extLst>
      <p:ext uri="{BB962C8B-B14F-4D97-AF65-F5344CB8AC3E}">
        <p14:creationId xmlns:p14="http://schemas.microsoft.com/office/powerpoint/2010/main" val="2738280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22</a:t>
            </a:fld>
            <a:endParaRPr lang="de-DE"/>
          </a:p>
        </p:txBody>
      </p:sp>
    </p:spTree>
    <p:extLst>
      <p:ext uri="{BB962C8B-B14F-4D97-AF65-F5344CB8AC3E}">
        <p14:creationId xmlns:p14="http://schemas.microsoft.com/office/powerpoint/2010/main" val="3430981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a:t>
            </a:fld>
            <a:endParaRPr lang="de-DE"/>
          </a:p>
        </p:txBody>
      </p:sp>
    </p:spTree>
    <p:extLst>
      <p:ext uri="{BB962C8B-B14F-4D97-AF65-F5344CB8AC3E}">
        <p14:creationId xmlns:p14="http://schemas.microsoft.com/office/powerpoint/2010/main" val="34454963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23</a:t>
            </a:fld>
            <a:endParaRPr lang="de-DE"/>
          </a:p>
        </p:txBody>
      </p:sp>
    </p:spTree>
    <p:extLst>
      <p:ext uri="{BB962C8B-B14F-4D97-AF65-F5344CB8AC3E}">
        <p14:creationId xmlns:p14="http://schemas.microsoft.com/office/powerpoint/2010/main" val="220197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24</a:t>
            </a:fld>
            <a:endParaRPr lang="de-DE"/>
          </a:p>
        </p:txBody>
      </p:sp>
    </p:spTree>
    <p:extLst>
      <p:ext uri="{BB962C8B-B14F-4D97-AF65-F5344CB8AC3E}">
        <p14:creationId xmlns:p14="http://schemas.microsoft.com/office/powerpoint/2010/main" val="3002403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25</a:t>
            </a:fld>
            <a:endParaRPr lang="de-DE"/>
          </a:p>
        </p:txBody>
      </p:sp>
    </p:spTree>
    <p:extLst>
      <p:ext uri="{BB962C8B-B14F-4D97-AF65-F5344CB8AC3E}">
        <p14:creationId xmlns:p14="http://schemas.microsoft.com/office/powerpoint/2010/main" val="1693568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26</a:t>
            </a:fld>
            <a:endParaRPr lang="de-DE"/>
          </a:p>
        </p:txBody>
      </p:sp>
    </p:spTree>
    <p:extLst>
      <p:ext uri="{BB962C8B-B14F-4D97-AF65-F5344CB8AC3E}">
        <p14:creationId xmlns:p14="http://schemas.microsoft.com/office/powerpoint/2010/main" val="7316305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27</a:t>
            </a:fld>
            <a:endParaRPr lang="de-DE"/>
          </a:p>
        </p:txBody>
      </p:sp>
    </p:spTree>
    <p:extLst>
      <p:ext uri="{BB962C8B-B14F-4D97-AF65-F5344CB8AC3E}">
        <p14:creationId xmlns:p14="http://schemas.microsoft.com/office/powerpoint/2010/main" val="4080902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28</a:t>
            </a:fld>
            <a:endParaRPr lang="de-DE"/>
          </a:p>
        </p:txBody>
      </p:sp>
    </p:spTree>
    <p:extLst>
      <p:ext uri="{BB962C8B-B14F-4D97-AF65-F5344CB8AC3E}">
        <p14:creationId xmlns:p14="http://schemas.microsoft.com/office/powerpoint/2010/main" val="3877960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29</a:t>
            </a:fld>
            <a:endParaRPr lang="de-DE"/>
          </a:p>
        </p:txBody>
      </p:sp>
    </p:spTree>
    <p:extLst>
      <p:ext uri="{BB962C8B-B14F-4D97-AF65-F5344CB8AC3E}">
        <p14:creationId xmlns:p14="http://schemas.microsoft.com/office/powerpoint/2010/main" val="29876932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30</a:t>
            </a:fld>
            <a:endParaRPr lang="de-DE"/>
          </a:p>
        </p:txBody>
      </p:sp>
    </p:spTree>
    <p:extLst>
      <p:ext uri="{BB962C8B-B14F-4D97-AF65-F5344CB8AC3E}">
        <p14:creationId xmlns:p14="http://schemas.microsoft.com/office/powerpoint/2010/main" val="280967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latin typeface="+mn-lt"/>
              <a:ea typeface="+mn-ea"/>
              <a:cs typeface="Arial" pitchFamily="34" charset="0"/>
            </a:endParaRPr>
          </a:p>
        </p:txBody>
      </p:sp>
      <p:sp>
        <p:nvSpPr>
          <p:cNvPr id="4" name="Slide Number Placeholder 3"/>
          <p:cNvSpPr>
            <a:spLocks noGrp="1"/>
          </p:cNvSpPr>
          <p:nvPr>
            <p:ph type="sldNum" sz="quarter" idx="10"/>
          </p:nvPr>
        </p:nvSpPr>
        <p:spPr/>
        <p:txBody>
          <a:bodyPr/>
          <a:lstStyle/>
          <a:p>
            <a:fld id="{FCAD31F2-D280-4941-9FB1-46DCA8BCB0E7}" type="slidenum">
              <a:rPr lang="fr-FR" smtClean="0"/>
              <a:t>31</a:t>
            </a:fld>
            <a:endParaRPr lang="fr-FR"/>
          </a:p>
        </p:txBody>
      </p:sp>
    </p:spTree>
    <p:extLst>
      <p:ext uri="{BB962C8B-B14F-4D97-AF65-F5344CB8AC3E}">
        <p14:creationId xmlns:p14="http://schemas.microsoft.com/office/powerpoint/2010/main" val="29990038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32</a:t>
            </a:fld>
            <a:endParaRPr lang="de-DE"/>
          </a:p>
        </p:txBody>
      </p:sp>
    </p:spTree>
    <p:extLst>
      <p:ext uri="{BB962C8B-B14F-4D97-AF65-F5344CB8AC3E}">
        <p14:creationId xmlns:p14="http://schemas.microsoft.com/office/powerpoint/2010/main" val="406572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4</a:t>
            </a:fld>
            <a:endParaRPr lang="de-DE"/>
          </a:p>
        </p:txBody>
      </p:sp>
    </p:spTree>
    <p:extLst>
      <p:ext uri="{BB962C8B-B14F-4D97-AF65-F5344CB8AC3E}">
        <p14:creationId xmlns:p14="http://schemas.microsoft.com/office/powerpoint/2010/main" val="3513079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33</a:t>
            </a:fld>
            <a:endParaRPr lang="de-DE"/>
          </a:p>
        </p:txBody>
      </p:sp>
    </p:spTree>
    <p:extLst>
      <p:ext uri="{BB962C8B-B14F-4D97-AF65-F5344CB8AC3E}">
        <p14:creationId xmlns:p14="http://schemas.microsoft.com/office/powerpoint/2010/main" val="859738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sz="1200" dirty="0">
              <a:solidFill>
                <a:srgbClr val="0070C0"/>
              </a:solidFill>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34</a:t>
            </a:fld>
            <a:endParaRPr lang="de-DE"/>
          </a:p>
        </p:txBody>
      </p:sp>
    </p:spTree>
    <p:extLst>
      <p:ext uri="{BB962C8B-B14F-4D97-AF65-F5344CB8AC3E}">
        <p14:creationId xmlns:p14="http://schemas.microsoft.com/office/powerpoint/2010/main" val="1925524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36</a:t>
            </a:fld>
            <a:endParaRPr lang="de-DE"/>
          </a:p>
        </p:txBody>
      </p:sp>
    </p:spTree>
    <p:extLst>
      <p:ext uri="{BB962C8B-B14F-4D97-AF65-F5344CB8AC3E}">
        <p14:creationId xmlns:p14="http://schemas.microsoft.com/office/powerpoint/2010/main" val="33261920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a:t>Please</a:t>
            </a:r>
            <a:r>
              <a:rPr lang="fr-FR" dirty="0"/>
              <a:t> </a:t>
            </a:r>
            <a:r>
              <a:rPr lang="fr-FR" dirty="0" err="1"/>
              <a:t>remember</a:t>
            </a:r>
            <a:r>
              <a:rPr lang="fr-FR" dirty="0"/>
              <a:t> </a:t>
            </a:r>
            <a:r>
              <a:rPr lang="fr-FR" dirty="0" err="1"/>
              <a:t>that</a:t>
            </a:r>
            <a:endParaRPr lang="fr-FR" dirty="0"/>
          </a:p>
          <a:p>
            <a:pPr marL="171450" indent="-171450">
              <a:buFontTx/>
              <a:buChar char="-"/>
            </a:pPr>
            <a:r>
              <a:rPr lang="fr-FR" dirty="0"/>
              <a:t>The Eiffel </a:t>
            </a:r>
            <a:r>
              <a:rPr lang="fr-FR" dirty="0" err="1"/>
              <a:t>tower</a:t>
            </a:r>
            <a:r>
              <a:rPr lang="fr-FR" dirty="0"/>
              <a:t> </a:t>
            </a:r>
            <a:r>
              <a:rPr lang="fr-FR" dirty="0" err="1"/>
              <a:t>was</a:t>
            </a:r>
            <a:r>
              <a:rPr lang="fr-FR" dirty="0"/>
              <a:t> </a:t>
            </a:r>
            <a:r>
              <a:rPr lang="fr-FR" dirty="0" err="1"/>
              <a:t>built</a:t>
            </a:r>
            <a:r>
              <a:rPr lang="fr-FR" dirty="0"/>
              <a:t> </a:t>
            </a:r>
            <a:r>
              <a:rPr lang="fr-FR" dirty="0" err="1"/>
              <a:t>before</a:t>
            </a:r>
            <a:r>
              <a:rPr lang="fr-FR" dirty="0"/>
              <a:t> </a:t>
            </a:r>
            <a:r>
              <a:rPr lang="fr-FR" dirty="0" err="1"/>
              <a:t>stainless</a:t>
            </a:r>
            <a:r>
              <a:rPr lang="fr-FR" dirty="0"/>
              <a:t> </a:t>
            </a:r>
            <a:r>
              <a:rPr lang="fr-FR" dirty="0" err="1"/>
              <a:t>steel</a:t>
            </a:r>
            <a:r>
              <a:rPr lang="fr-FR" dirty="0"/>
              <a:t> </a:t>
            </a:r>
            <a:r>
              <a:rPr lang="fr-FR" dirty="0" err="1"/>
              <a:t>was</a:t>
            </a:r>
            <a:r>
              <a:rPr lang="fr-FR" dirty="0"/>
              <a:t> </a:t>
            </a:r>
            <a:r>
              <a:rPr lang="fr-FR" dirty="0" err="1"/>
              <a:t>invented</a:t>
            </a:r>
            <a:r>
              <a:rPr lang="fr-FR" dirty="0"/>
              <a:t>!</a:t>
            </a:r>
          </a:p>
          <a:p>
            <a:pPr marL="171450" indent="-171450">
              <a:buFontTx/>
              <a:buChar char="-"/>
            </a:pPr>
            <a:r>
              <a:rPr lang="fr-FR" dirty="0"/>
              <a:t>It</a:t>
            </a:r>
            <a:r>
              <a:rPr lang="fr-FR" baseline="0" dirty="0"/>
              <a:t> </a:t>
            </a:r>
            <a:r>
              <a:rPr lang="fr-FR" baseline="0" dirty="0" err="1"/>
              <a:t>was</a:t>
            </a:r>
            <a:r>
              <a:rPr lang="fr-FR" baseline="0" dirty="0"/>
              <a:t> </a:t>
            </a:r>
            <a:r>
              <a:rPr lang="fr-FR" baseline="0" dirty="0" err="1"/>
              <a:t>supposed</a:t>
            </a:r>
            <a:r>
              <a:rPr lang="fr-FR" baseline="0" dirty="0"/>
              <a:t> to </a:t>
            </a:r>
            <a:r>
              <a:rPr lang="fr-FR" baseline="0" dirty="0" err="1"/>
              <a:t>be</a:t>
            </a:r>
            <a:r>
              <a:rPr lang="fr-FR" baseline="0" dirty="0"/>
              <a:t> a </a:t>
            </a:r>
            <a:r>
              <a:rPr lang="fr-FR" baseline="0" dirty="0" err="1"/>
              <a:t>temporary</a:t>
            </a:r>
            <a:r>
              <a:rPr lang="fr-FR" baseline="0" dirty="0"/>
              <a:t> structure, but the public </a:t>
            </a:r>
            <a:r>
              <a:rPr lang="fr-FR" baseline="0" dirty="0" err="1"/>
              <a:t>loved</a:t>
            </a:r>
            <a:r>
              <a:rPr lang="fr-FR" baseline="0" dirty="0"/>
              <a:t> </a:t>
            </a:r>
            <a:r>
              <a:rPr lang="fr-FR" baseline="0" dirty="0" err="1"/>
              <a:t>it</a:t>
            </a:r>
            <a:r>
              <a:rPr lang="fr-FR" baseline="0" dirty="0"/>
              <a:t> !</a:t>
            </a:r>
          </a:p>
        </p:txBody>
      </p:sp>
      <p:sp>
        <p:nvSpPr>
          <p:cNvPr id="4" name="Slide Number Placeholder 3"/>
          <p:cNvSpPr>
            <a:spLocks noGrp="1"/>
          </p:cNvSpPr>
          <p:nvPr>
            <p:ph type="sldNum" sz="quarter" idx="10"/>
          </p:nvPr>
        </p:nvSpPr>
        <p:spPr/>
        <p:txBody>
          <a:bodyPr/>
          <a:lstStyle/>
          <a:p>
            <a:fld id="{FCAD31F2-D280-4941-9FB1-46DCA8BCB0E7}" type="slidenum">
              <a:rPr lang="fr-FR" smtClean="0"/>
              <a:t>37</a:t>
            </a:fld>
            <a:endParaRPr lang="fr-FR"/>
          </a:p>
        </p:txBody>
      </p:sp>
    </p:spTree>
    <p:extLst>
      <p:ext uri="{BB962C8B-B14F-4D97-AF65-F5344CB8AC3E}">
        <p14:creationId xmlns:p14="http://schemas.microsoft.com/office/powerpoint/2010/main" val="40463582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38</a:t>
            </a:fld>
            <a:endParaRPr lang="de-DE"/>
          </a:p>
        </p:txBody>
      </p:sp>
    </p:spTree>
    <p:extLst>
      <p:ext uri="{BB962C8B-B14F-4D97-AF65-F5344CB8AC3E}">
        <p14:creationId xmlns:p14="http://schemas.microsoft.com/office/powerpoint/2010/main" val="3136754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39</a:t>
            </a:fld>
            <a:endParaRPr lang="de-DE"/>
          </a:p>
        </p:txBody>
      </p:sp>
    </p:spTree>
    <p:extLst>
      <p:ext uri="{BB962C8B-B14F-4D97-AF65-F5344CB8AC3E}">
        <p14:creationId xmlns:p14="http://schemas.microsoft.com/office/powerpoint/2010/main" val="2407542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trike="sngStrike" dirty="0"/>
              <a:t>http://www.wbcsdcement.org/pdf/CSI-RecyclingConcrete-Summary.pdf</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45</a:t>
            </a:fld>
            <a:endParaRPr lang="de-DE"/>
          </a:p>
        </p:txBody>
      </p:sp>
    </p:spTree>
    <p:extLst>
      <p:ext uri="{BB962C8B-B14F-4D97-AF65-F5344CB8AC3E}">
        <p14:creationId xmlns:p14="http://schemas.microsoft.com/office/powerpoint/2010/main" val="16628450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http://www.benefits-of-recycling.com/recycleplastics/</a:t>
            </a:r>
          </a:p>
          <a:p>
            <a:r>
              <a:rPr lang="fr-FR" dirty="0"/>
              <a:t>http://www.solwayrecycling.co.uk/recycled-plastic-products</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46</a:t>
            </a:fld>
            <a:endParaRPr lang="de-DE"/>
          </a:p>
        </p:txBody>
      </p:sp>
    </p:spTree>
    <p:extLst>
      <p:ext uri="{BB962C8B-B14F-4D97-AF65-F5344CB8AC3E}">
        <p14:creationId xmlns:p14="http://schemas.microsoft.com/office/powerpoint/2010/main" val="3068929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http://www.solidwastedistrict.com/statistics/wood.html</a:t>
            </a:r>
          </a:p>
          <a:p>
            <a:r>
              <a:rPr lang="fr-FR" dirty="0"/>
              <a:t>http://www.woodrecyclers.org/recycleapplication.php</a:t>
            </a:r>
          </a:p>
          <a:p>
            <a:r>
              <a:rPr lang="fr-FR" dirty="0"/>
              <a:t>http://en.wikipedia.org/wiki/Wood_preservation</a:t>
            </a:r>
          </a:p>
          <a:p>
            <a:endParaRPr lang="fr-FR" dirty="0"/>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47</a:t>
            </a:fld>
            <a:endParaRPr lang="de-DE"/>
          </a:p>
        </p:txBody>
      </p:sp>
    </p:spTree>
    <p:extLst>
      <p:ext uri="{BB962C8B-B14F-4D97-AF65-F5344CB8AC3E}">
        <p14:creationId xmlns:p14="http://schemas.microsoft.com/office/powerpoint/2010/main" val="2745366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http://www.circle-economy.com/circular-economy/</a:t>
            </a:r>
          </a:p>
          <a:p>
            <a:r>
              <a:rPr lang="fr-FR" dirty="0"/>
              <a:t>http://www.irishenvironment.com/iepedia/circular-economy/</a:t>
            </a:r>
          </a:p>
        </p:txBody>
      </p:sp>
      <p:sp>
        <p:nvSpPr>
          <p:cNvPr id="4" name="Espace réservé du numéro de diapositive 3"/>
          <p:cNvSpPr>
            <a:spLocks noGrp="1"/>
          </p:cNvSpPr>
          <p:nvPr>
            <p:ph type="sldNum" sz="quarter" idx="10"/>
          </p:nvPr>
        </p:nvSpPr>
        <p:spPr/>
        <p:txBody>
          <a:bodyPr/>
          <a:lstStyle/>
          <a:p>
            <a:fld id="{C6A89CA1-BB4A-4F2B-B157-5A5CF4E79A02}" type="slidenum">
              <a:rPr lang="de-DE" smtClean="0"/>
              <a:t>6</a:t>
            </a:fld>
            <a:endParaRPr lang="de-DE"/>
          </a:p>
        </p:txBody>
      </p:sp>
    </p:spTree>
    <p:extLst>
      <p:ext uri="{BB962C8B-B14F-4D97-AF65-F5344CB8AC3E}">
        <p14:creationId xmlns:p14="http://schemas.microsoft.com/office/powerpoint/2010/main" val="3710218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C6A89CA1-BB4A-4F2B-B157-5A5CF4E79A02}" type="slidenum">
              <a:rPr lang="de-DE" smtClean="0"/>
              <a:t>7</a:t>
            </a:fld>
            <a:endParaRPr lang="de-DE"/>
          </a:p>
        </p:txBody>
      </p:sp>
    </p:spTree>
    <p:extLst>
      <p:ext uri="{BB962C8B-B14F-4D97-AF65-F5344CB8AC3E}">
        <p14:creationId xmlns:p14="http://schemas.microsoft.com/office/powerpoint/2010/main" val="1227947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fld id="{C6A89CA1-BB4A-4F2B-B157-5A5CF4E79A02}" type="slidenum">
              <a:rPr lang="de-DE" smtClean="0"/>
              <a:t>8</a:t>
            </a:fld>
            <a:endParaRPr lang="de-DE"/>
          </a:p>
        </p:txBody>
      </p:sp>
    </p:spTree>
    <p:extLst>
      <p:ext uri="{BB962C8B-B14F-4D97-AF65-F5344CB8AC3E}">
        <p14:creationId xmlns:p14="http://schemas.microsoft.com/office/powerpoint/2010/main" val="25816325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9</a:t>
            </a:fld>
            <a:endParaRPr lang="de-DE"/>
          </a:p>
        </p:txBody>
      </p:sp>
    </p:spTree>
    <p:extLst>
      <p:ext uri="{BB962C8B-B14F-4D97-AF65-F5344CB8AC3E}">
        <p14:creationId xmlns:p14="http://schemas.microsoft.com/office/powerpoint/2010/main" val="158193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C6A89CA1-BB4A-4F2B-B157-5A5CF4E79A02}" type="slidenum">
              <a:rPr lang="de-DE" smtClean="0"/>
              <a:t>10</a:t>
            </a:fld>
            <a:endParaRPr lang="de-DE"/>
          </a:p>
        </p:txBody>
      </p:sp>
    </p:spTree>
    <p:extLst>
      <p:ext uri="{BB962C8B-B14F-4D97-AF65-F5344CB8AC3E}">
        <p14:creationId xmlns:p14="http://schemas.microsoft.com/office/powerpoint/2010/main" val="80282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fr-FR" dirty="0"/>
          </a:p>
        </p:txBody>
      </p:sp>
      <p:sp>
        <p:nvSpPr>
          <p:cNvPr id="4" name="Slide Number Placeholder 3"/>
          <p:cNvSpPr>
            <a:spLocks noGrp="1"/>
          </p:cNvSpPr>
          <p:nvPr>
            <p:ph type="sldNum" sz="quarter" idx="10"/>
          </p:nvPr>
        </p:nvSpPr>
        <p:spPr/>
        <p:txBody>
          <a:bodyPr/>
          <a:lstStyle/>
          <a:p>
            <a:fld id="{C6A89CA1-BB4A-4F2B-B157-5A5CF4E79A02}" type="slidenum">
              <a:rPr lang="de-DE" smtClean="0"/>
              <a:t>11</a:t>
            </a:fld>
            <a:endParaRPr lang="de-DE"/>
          </a:p>
        </p:txBody>
      </p:sp>
    </p:spTree>
    <p:extLst>
      <p:ext uri="{BB962C8B-B14F-4D97-AF65-F5344CB8AC3E}">
        <p14:creationId xmlns:p14="http://schemas.microsoft.com/office/powerpoint/2010/main" val="2675871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840113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622826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419510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B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947417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36267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234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176861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p>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09085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p>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555419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8887214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62384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272671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4002241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3759778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p>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5AF66AA0-E37C-4065-8BE7-D4086C065B53}" type="slidenum">
              <a:rPr lang="fr-BE" smtClean="0"/>
              <a:t>‹#›</a:t>
            </a:fld>
            <a:endParaRPr lang="fr-BE"/>
          </a:p>
        </p:txBody>
      </p:sp>
    </p:spTree>
    <p:extLst>
      <p:ext uri="{BB962C8B-B14F-4D97-AF65-F5344CB8AC3E}">
        <p14:creationId xmlns:p14="http://schemas.microsoft.com/office/powerpoint/2010/main" val="261047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fr-BE"/>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fr-BE"/>
          </a:p>
        </p:txBody>
      </p:sp>
      <p:sp>
        <p:nvSpPr>
          <p:cNvPr id="6" name="Slide Number Placeholder 5"/>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3599272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265260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fr-BE"/>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fr-BE"/>
          </a:p>
        </p:txBody>
      </p:sp>
      <p:sp>
        <p:nvSpPr>
          <p:cNvPr id="9" name="Slide Number Placeholder 8"/>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81308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fr-BE"/>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fr-BE"/>
          </a:p>
        </p:txBody>
      </p:sp>
      <p:sp>
        <p:nvSpPr>
          <p:cNvPr id="5" name="Slide Number Placeholder 4"/>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88708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fr-BE"/>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fr-BE"/>
          </a:p>
        </p:txBody>
      </p:sp>
      <p:sp>
        <p:nvSpPr>
          <p:cNvPr id="4" name="Slide Number Placeholder 3"/>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08317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6274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B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fr-BE"/>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fr-BE"/>
          </a:p>
        </p:txBody>
      </p:sp>
      <p:sp>
        <p:nvSpPr>
          <p:cNvPr id="7" name="Slide Number Placeholder 6"/>
          <p:cNvSpPr>
            <a:spLocks noGrp="1"/>
          </p:cNvSpPr>
          <p:nvPr>
            <p:ph type="sldNum" sz="quarter" idx="12"/>
          </p:nvPr>
        </p:nvSpPr>
        <p:spPr/>
        <p:txBody>
          <a:bodyPr/>
          <a:lstStyle/>
          <a:p>
            <a:fld id="{BF73EC7F-79ED-4C17-9829-92AE53B2AB65}" type="slidenum">
              <a:rPr lang="fr-BE" smtClean="0"/>
              <a:t>‹#›</a:t>
            </a:fld>
            <a:endParaRPr lang="fr-BE"/>
          </a:p>
        </p:txBody>
      </p:sp>
    </p:spTree>
    <p:extLst>
      <p:ext uri="{BB962C8B-B14F-4D97-AF65-F5344CB8AC3E}">
        <p14:creationId xmlns:p14="http://schemas.microsoft.com/office/powerpoint/2010/main" val="1919708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fr-BE" dirty="0"/>
          </a:p>
        </p:txBody>
      </p:sp>
      <p:sp>
        <p:nvSpPr>
          <p:cNvPr id="3" name="Text Placeholder 2"/>
          <p:cNvSpPr>
            <a:spLocks noGrp="1"/>
          </p:cNvSpPr>
          <p:nvPr>
            <p:ph type="body" idx="1"/>
          </p:nvPr>
        </p:nvSpPr>
        <p:spPr>
          <a:xfrm>
            <a:off x="457200" y="1600200"/>
            <a:ext cx="8229600" cy="48531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BE" dirty="0"/>
          </a:p>
        </p:txBody>
      </p:sp>
      <p:sp>
        <p:nvSpPr>
          <p:cNvPr id="6" name="Slide Number Placeholder 5"/>
          <p:cNvSpPr>
            <a:spLocks noGrp="1"/>
          </p:cNvSpPr>
          <p:nvPr>
            <p:ph type="sldNum" sz="quarter" idx="4"/>
          </p:nvPr>
        </p:nvSpPr>
        <p:spPr>
          <a:xfrm>
            <a:off x="8820472" y="6597352"/>
            <a:ext cx="396000" cy="365125"/>
          </a:xfrm>
          <a:prstGeom prst="rect">
            <a:avLst/>
          </a:prstGeom>
        </p:spPr>
        <p:txBody>
          <a:bodyPr vert="horz" lIns="91440" tIns="45720" rIns="91440" bIns="45720" rtlCol="0" anchor="ctr"/>
          <a:lstStyle>
            <a:lvl1pPr algn="r">
              <a:defRPr sz="1200">
                <a:solidFill>
                  <a:schemeClr val="bg1"/>
                </a:solidFill>
              </a:defRPr>
            </a:lvl1pPr>
          </a:lstStyle>
          <a:p>
            <a:fld id="{BF73EC7F-79ED-4C17-9829-92AE53B2AB65}" type="slidenum">
              <a:rPr lang="fr-BE" smtClean="0"/>
              <a:pPr/>
              <a:t>‹#›</a:t>
            </a:fld>
            <a:endParaRPr lang="fr-BE"/>
          </a:p>
        </p:txBody>
      </p:sp>
      <p:sp>
        <p:nvSpPr>
          <p:cNvPr id="7" name="Rectangle 6"/>
          <p:cNvSpPr/>
          <p:nvPr/>
        </p:nvSpPr>
        <p:spPr>
          <a:xfrm>
            <a:off x="8928000" y="0"/>
            <a:ext cx="2160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r"/>
            <a:r>
              <a:rPr lang="fr-BE" dirty="0" err="1"/>
              <a:t>Sustainability</a:t>
            </a:r>
            <a:r>
              <a:rPr lang="fr-BE" dirty="0"/>
              <a:t> of </a:t>
            </a:r>
            <a:r>
              <a:rPr lang="fr-BE" dirty="0" err="1"/>
              <a:t>Stainless</a:t>
            </a:r>
            <a:r>
              <a:rPr lang="fr-BE" dirty="0"/>
              <a:t> </a:t>
            </a:r>
            <a:r>
              <a:rPr lang="fr-BE" dirty="0" err="1"/>
              <a:t>Steels</a:t>
            </a:r>
            <a:endParaRPr lang="fr-BE" dirty="0"/>
          </a:p>
        </p:txBody>
      </p:sp>
    </p:spTree>
    <p:extLst>
      <p:ext uri="{BB962C8B-B14F-4D97-AF65-F5344CB8AC3E}">
        <p14:creationId xmlns:p14="http://schemas.microsoft.com/office/powerpoint/2010/main" val="26382056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B05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00B050"/>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00B05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B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B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66AA0-E37C-4065-8BE7-D4086C065B53}" type="slidenum">
              <a:rPr lang="fr-BE" smtClean="0"/>
              <a:t>‹#›</a:t>
            </a:fld>
            <a:endParaRPr lang="fr-BE"/>
          </a:p>
        </p:txBody>
      </p:sp>
      <p:sp>
        <p:nvSpPr>
          <p:cNvPr id="7" name="Rectangle 6"/>
          <p:cNvSpPr/>
          <p:nvPr/>
        </p:nvSpPr>
        <p:spPr>
          <a:xfrm>
            <a:off x="8964488" y="0"/>
            <a:ext cx="179512"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72528064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9.xml"/><Relationship Id="rId5" Type="http://schemas.openxmlformats.org/officeDocument/2006/relationships/image" Target="../media/image15.gif"/><Relationship Id="rId4" Type="http://schemas.openxmlformats.org/officeDocument/2006/relationships/hyperlink" Target="http://www.solarfeeds.com/amonix-receives-leed-certification/leed-gol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g"/></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www.worldstainless.org/Files/issf/Animations/Recycling/flash.html" TargetMode="External"/><Relationship Id="rId3" Type="http://schemas.openxmlformats.org/officeDocument/2006/relationships/hyperlink" Target="http://ghginstitute.org/2010/06/28/what-is-a-global-warming-potential/" TargetMode="External"/><Relationship Id="rId7" Type="http://schemas.openxmlformats.org/officeDocument/2006/relationships/hyperlink" Target="http://www.fao.org/docrep/u2246e/u2246e02.htm" TargetMode="External"/><Relationship Id="rId2" Type="http://schemas.openxmlformats.org/officeDocument/2006/relationships/hyperlink" Target="https://www.worldsteel.org/en/dam/jcr:a5cd469c-89cb-4d57-9ad8-13a0d86d65f0/Sustainability+indicator+definitions+and+relevance.pdf" TargetMode="External"/><Relationship Id="rId1" Type="http://schemas.openxmlformats.org/officeDocument/2006/relationships/slideLayout" Target="../slideLayouts/slideLayout2.xml"/><Relationship Id="rId6" Type="http://schemas.openxmlformats.org/officeDocument/2006/relationships/hyperlink" Target="http://www.greenspec.co.uk/building-design/recycled-content/" TargetMode="External"/><Relationship Id="rId5" Type="http://schemas.openxmlformats.org/officeDocument/2006/relationships/hyperlink" Target="https://www.gsa.gov/portal/content/101197" TargetMode="External"/><Relationship Id="rId4" Type="http://schemas.openxmlformats.org/officeDocument/2006/relationships/hyperlink" Target="http://eplca.jrc.ec.europa.eu/uploads/ILCD-Handbook-General-guide-for-LCA-DETAILED-GUIDANCE-12March2010-ISBN-fin-v1.0-EN.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worldstainless.org/" TargetMode="External"/><Relationship Id="rId2" Type="http://schemas.openxmlformats.org/officeDocument/2006/relationships/hyperlink" Target="http://www.worldstainless.org/Files/issf/non-image-files/PDF/ISSF_Stainless_Steel_and_CO2.pdf" TargetMode="External"/><Relationship Id="rId1" Type="http://schemas.openxmlformats.org/officeDocument/2006/relationships/slideLayout" Target="../slideLayouts/slideLayout2.xml"/><Relationship Id="rId6" Type="http://schemas.openxmlformats.org/officeDocument/2006/relationships/hyperlink" Target="https://www.nickelinstitute.org/Sustainability/LifeCycleManagement/LifeCycleAssessments/LCAProgresoPier.aspx" TargetMode="External"/><Relationship Id="rId5" Type="http://schemas.openxmlformats.org/officeDocument/2006/relationships/hyperlink" Target="https://www.drkarenslee.com/comparing-reusable-bottles-stainless-steel-glass-plastic/" TargetMode="External"/><Relationship Id="rId4" Type="http://schemas.openxmlformats.org/officeDocument/2006/relationships/hyperlink" Target="http://www.worldstainless.org/Files/issf/Animations/Recycling/flash.html"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en.wikipedia.org/wiki/Eiffel_Tower" TargetMode="External"/><Relationship Id="rId13" Type="http://schemas.openxmlformats.org/officeDocument/2006/relationships/hyperlink" Target="http://www.irishenvironment.com/iepedia/circular-economy/" TargetMode="External"/><Relationship Id="rId3" Type="http://schemas.openxmlformats.org/officeDocument/2006/relationships/hyperlink" Target="https://www.nickelinstitute.org/nickel-magazine/nickel-magazine-vol-31-no1-2016/" TargetMode="External"/><Relationship Id="rId7" Type="http://schemas.openxmlformats.org/officeDocument/2006/relationships/hyperlink" Target="https://www.toureiffel.paris/en" TargetMode="External"/><Relationship Id="rId12" Type="http://schemas.openxmlformats.org/officeDocument/2006/relationships/hyperlink" Target="http://www.circle-economy.com/circular-economy/" TargetMode="External"/><Relationship Id="rId2" Type="http://schemas.openxmlformats.org/officeDocument/2006/relationships/hyperlink" Target="http://www.ssina.com/download_a_file/lifecycle.pdf" TargetMode="External"/><Relationship Id="rId1" Type="http://schemas.openxmlformats.org/officeDocument/2006/relationships/slideLayout" Target="../slideLayouts/slideLayout2.xml"/><Relationship Id="rId6" Type="http://schemas.openxmlformats.org/officeDocument/2006/relationships/hyperlink" Target="http://www.metalroofing.com/v2/content/guide/costs/life-cycle-costs.cfm" TargetMode="External"/><Relationship Id="rId11" Type="http://schemas.openxmlformats.org/officeDocument/2006/relationships/hyperlink" Target="http://www.metalsforbuildings.eu/" TargetMode="External"/><Relationship Id="rId5" Type="http://schemas.openxmlformats.org/officeDocument/2006/relationships/hyperlink" Target="http://www.ametalsystems.com/RoofLifecycleCostComparison.aspx" TargetMode="External"/><Relationship Id="rId10" Type="http://schemas.openxmlformats.org/officeDocument/2006/relationships/hyperlink" Target="http://en.wikipedia.org/wiki/Chrysler_Building" TargetMode="External"/><Relationship Id="rId4" Type="http://schemas.openxmlformats.org/officeDocument/2006/relationships/hyperlink" Target="http://www.worldstainless.org/Files/issf/non-image-files/PDF/Euro_Inox/RoofingTech_EN.pdf" TargetMode="External"/><Relationship Id="rId9" Type="http://schemas.openxmlformats.org/officeDocument/2006/relationships/hyperlink" Target="http://corrosion-doctors.org/Landmarks/Eiffel.ht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www.wbcsdservers.org/wbcsdpublications/cd_files/datas/business-solutions/cement/pdf/CSI-RecyclingConcrete-FullReport.pdf"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g.eng.cam.ac.uk/impee/?section=topics&amp;topic=RecyclePlastics&amp;page=material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dtsc.ca.gov/toxics-in-products/treated-wood-waste/" TargetMode="External"/><Relationship Id="rId7" Type="http://schemas.openxmlformats.org/officeDocument/2006/relationships/hyperlink" Target="http://www.brighthub.com/environment/green-living/articles/106146.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www.wasteminz.org.nz/wp-content/uploads/Scott-Rhodes.pdf" TargetMode="External"/><Relationship Id="rId5" Type="http://schemas.openxmlformats.org/officeDocument/2006/relationships/hyperlink" Target="http://en.wikipedia.org/wiki/Wood_preservation" TargetMode="External"/><Relationship Id="rId4" Type="http://schemas.openxmlformats.org/officeDocument/2006/relationships/hyperlink" Target="https://woodrecyclers.org/about-waste-wood/wood-recycling-information/" TargetMode="External"/></Relationships>
</file>

<file path=ppt/slides/_rels/slide48.xml.rels><?xml version="1.0" encoding="UTF-8" standalone="yes"?>
<Relationships xmlns="http://schemas.openxmlformats.org/package/2006/relationships"><Relationship Id="rId2" Type="http://schemas.openxmlformats.org/officeDocument/2006/relationships/hyperlink" Target="https://www.surveymonkey.com/r/3BVK2X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a:t>Supporting presentation for lecturers of Architecture/Civil Engineering</a:t>
            </a:r>
            <a:endParaRPr lang="fr-FR" dirty="0"/>
          </a:p>
        </p:txBody>
      </p:sp>
      <p:sp>
        <p:nvSpPr>
          <p:cNvPr id="3" name="Subtitle 2"/>
          <p:cNvSpPr>
            <a:spLocks noGrp="1"/>
          </p:cNvSpPr>
          <p:nvPr>
            <p:ph type="subTitle" idx="1"/>
          </p:nvPr>
        </p:nvSpPr>
        <p:spPr/>
        <p:txBody>
          <a:bodyPr>
            <a:noAutofit/>
          </a:bodyPr>
          <a:lstStyle/>
          <a:p>
            <a:r>
              <a:rPr lang="fr-FR" sz="4000" b="1" dirty="0" err="1">
                <a:solidFill>
                  <a:srgbClr val="00B050"/>
                </a:solidFill>
              </a:rPr>
              <a:t>Chapter</a:t>
            </a:r>
            <a:r>
              <a:rPr lang="fr-FR" sz="4000" b="1" dirty="0">
                <a:solidFill>
                  <a:srgbClr val="00B050"/>
                </a:solidFill>
              </a:rPr>
              <a:t> 11</a:t>
            </a:r>
          </a:p>
          <a:p>
            <a:r>
              <a:rPr lang="fr-FR" sz="4000" b="1" dirty="0" err="1">
                <a:solidFill>
                  <a:srgbClr val="00B050"/>
                </a:solidFill>
              </a:rPr>
              <a:t>Sustainability</a:t>
            </a:r>
            <a:r>
              <a:rPr lang="fr-FR" sz="4000" b="1" dirty="0">
                <a:solidFill>
                  <a:srgbClr val="00B050"/>
                </a:solidFill>
              </a:rPr>
              <a:t> of </a:t>
            </a:r>
            <a:r>
              <a:rPr lang="fr-FR" sz="4000" b="1" dirty="0" err="1">
                <a:solidFill>
                  <a:srgbClr val="00B050"/>
                </a:solidFill>
              </a:rPr>
              <a:t>Stainless</a:t>
            </a:r>
            <a:r>
              <a:rPr lang="fr-FR" sz="4000" b="1" dirty="0">
                <a:solidFill>
                  <a:srgbClr val="00B050"/>
                </a:solidFill>
              </a:rPr>
              <a:t> </a:t>
            </a:r>
            <a:r>
              <a:rPr lang="fr-FR" sz="4000" b="1" dirty="0" err="1">
                <a:solidFill>
                  <a:srgbClr val="00B050"/>
                </a:solidFill>
              </a:rPr>
              <a:t>Steels</a:t>
            </a:r>
            <a:endParaRPr lang="fr-FR" sz="4000" b="1" dirty="0">
              <a:solidFill>
                <a:srgbClr val="00B050"/>
              </a:solidFill>
            </a:endParaRPr>
          </a:p>
        </p:txBody>
      </p:sp>
      <p:sp>
        <p:nvSpPr>
          <p:cNvPr id="4" name="Slide Number Placeholder 3"/>
          <p:cNvSpPr>
            <a:spLocks noGrp="1"/>
          </p:cNvSpPr>
          <p:nvPr>
            <p:ph type="sldNum" sz="quarter" idx="12"/>
          </p:nvPr>
        </p:nvSpPr>
        <p:spPr/>
        <p:txBody>
          <a:bodyPr/>
          <a:lstStyle/>
          <a:p>
            <a:fld id="{BF73EC7F-79ED-4C17-9829-92AE53B2AB65}" type="slidenum">
              <a:rPr lang="fr-BE" smtClean="0"/>
              <a:t>1</a:t>
            </a:fld>
            <a:endParaRPr lang="fr-BE"/>
          </a:p>
        </p:txBody>
      </p:sp>
    </p:spTree>
    <p:extLst>
      <p:ext uri="{BB962C8B-B14F-4D97-AF65-F5344CB8AC3E}">
        <p14:creationId xmlns:p14="http://schemas.microsoft.com/office/powerpoint/2010/main" val="1331142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172" y="34134"/>
            <a:ext cx="8229600" cy="895291"/>
          </a:xfrm>
        </p:spPr>
        <p:txBody>
          <a:bodyPr>
            <a:normAutofit/>
          </a:bodyPr>
          <a:lstStyle/>
          <a:p>
            <a:r>
              <a:rPr lang="en-US" sz="2800" dirty="0"/>
              <a:t>More on Use and Recycling </a:t>
            </a:r>
            <a:r>
              <a:rPr lang="en-US" sz="2800" baseline="30000" dirty="0"/>
              <a:t>15, 23-25</a:t>
            </a:r>
            <a:endParaRPr lang="fr-BE" sz="2800" baseline="300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1348"/>
            <a:ext cx="8491991" cy="447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F73EC7F-79ED-4C17-9829-92AE53B2AB65}" type="slidenum">
              <a:rPr lang="fr-BE" smtClean="0"/>
              <a:t>10</a:t>
            </a:fld>
            <a:endParaRPr lang="fr-BE"/>
          </a:p>
        </p:txBody>
      </p:sp>
    </p:spTree>
    <p:extLst>
      <p:ext uri="{BB962C8B-B14F-4D97-AF65-F5344CB8AC3E}">
        <p14:creationId xmlns:p14="http://schemas.microsoft.com/office/powerpoint/2010/main" val="362190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Autofit/>
          </a:bodyPr>
          <a:lstStyle/>
          <a:p>
            <a:r>
              <a:rPr lang="en-US" sz="3200" dirty="0"/>
              <a:t>GHG Emissions vs. Recycled content </a:t>
            </a:r>
            <a:r>
              <a:rPr lang="en-US" sz="2400" baseline="50000" dirty="0"/>
              <a:t>11, 12, 13, 14</a:t>
            </a:r>
            <a:endParaRPr lang="fr-BE" sz="2400" baseline="50000"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628800"/>
            <a:ext cx="8208912" cy="465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432736" y="3371637"/>
            <a:ext cx="1872208" cy="369332"/>
          </a:xfrm>
          <a:prstGeom prst="rect">
            <a:avLst/>
          </a:prstGeom>
          <a:noFill/>
        </p:spPr>
        <p:txBody>
          <a:bodyPr wrap="square" rtlCol="0">
            <a:spAutoFit/>
          </a:bodyPr>
          <a:lstStyle/>
          <a:p>
            <a:r>
              <a:rPr lang="fr-FR" dirty="0" err="1"/>
              <a:t>Present</a:t>
            </a:r>
            <a:r>
              <a:rPr lang="fr-FR" dirty="0"/>
              <a:t> situation*</a:t>
            </a:r>
          </a:p>
        </p:txBody>
      </p:sp>
      <p:cxnSp>
        <p:nvCxnSpPr>
          <p:cNvPr id="11" name="Straight Connector 10"/>
          <p:cNvCxnSpPr/>
          <p:nvPr/>
        </p:nvCxnSpPr>
        <p:spPr>
          <a:xfrm flipV="1">
            <a:off x="5436096" y="3740969"/>
            <a:ext cx="0" cy="16155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BF73EC7F-79ED-4C17-9829-92AE53B2AB65}" type="slidenum">
              <a:rPr lang="fr-BE" smtClean="0"/>
              <a:t>11</a:t>
            </a:fld>
            <a:endParaRPr lang="fr-BE"/>
          </a:p>
        </p:txBody>
      </p:sp>
      <p:sp>
        <p:nvSpPr>
          <p:cNvPr id="7" name="TextBox 6"/>
          <p:cNvSpPr txBox="1"/>
          <p:nvPr/>
        </p:nvSpPr>
        <p:spPr>
          <a:xfrm>
            <a:off x="509552" y="6284050"/>
            <a:ext cx="8166904" cy="369332"/>
          </a:xfrm>
          <a:prstGeom prst="rect">
            <a:avLst/>
          </a:prstGeom>
          <a:noFill/>
        </p:spPr>
        <p:txBody>
          <a:bodyPr wrap="square" rtlCol="0">
            <a:spAutoFit/>
          </a:bodyPr>
          <a:lstStyle/>
          <a:p>
            <a:r>
              <a:rPr lang="fr-FR" dirty="0"/>
              <a:t>* The </a:t>
            </a:r>
            <a:r>
              <a:rPr lang="fr-FR" dirty="0" err="1"/>
              <a:t>recycled</a:t>
            </a:r>
            <a:r>
              <a:rPr lang="fr-FR" dirty="0"/>
              <a:t> content </a:t>
            </a:r>
            <a:r>
              <a:rPr lang="fr-FR" dirty="0" err="1"/>
              <a:t>is</a:t>
            </a:r>
            <a:r>
              <a:rPr lang="fr-FR" dirty="0"/>
              <a:t> </a:t>
            </a:r>
            <a:r>
              <a:rPr lang="fr-FR" dirty="0" err="1"/>
              <a:t>limited</a:t>
            </a:r>
            <a:r>
              <a:rPr lang="fr-FR" dirty="0"/>
              <a:t> by </a:t>
            </a:r>
            <a:r>
              <a:rPr lang="fr-FR" dirty="0" err="1"/>
              <a:t>scrap</a:t>
            </a:r>
            <a:r>
              <a:rPr lang="fr-FR" dirty="0"/>
              <a:t> </a:t>
            </a:r>
            <a:r>
              <a:rPr lang="fr-FR" dirty="0" err="1"/>
              <a:t>availability</a:t>
            </a:r>
            <a:endParaRPr lang="fr-FR" dirty="0"/>
          </a:p>
        </p:txBody>
      </p:sp>
    </p:spTree>
    <p:extLst>
      <p:ext uri="{BB962C8B-B14F-4D97-AF65-F5344CB8AC3E}">
        <p14:creationId xmlns:p14="http://schemas.microsoft.com/office/powerpoint/2010/main" val="7185795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6165304"/>
            <a:ext cx="5486400" cy="566738"/>
          </a:xfrm>
        </p:spPr>
        <p:txBody>
          <a:bodyPr>
            <a:noAutofit/>
          </a:bodyPr>
          <a:lstStyle/>
          <a:p>
            <a:pPr algn="ctr"/>
            <a:r>
              <a:rPr lang="fr-BE" sz="2400" dirty="0" err="1"/>
              <a:t>Recycled</a:t>
            </a:r>
            <a:r>
              <a:rPr lang="fr-BE" sz="2400" dirty="0"/>
              <a:t> content of </a:t>
            </a:r>
            <a:r>
              <a:rPr lang="fr-BE" sz="2400" dirty="0" err="1"/>
              <a:t>stainless</a:t>
            </a:r>
            <a:r>
              <a:rPr lang="fr-BE" sz="2400" dirty="0"/>
              <a:t> </a:t>
            </a:r>
            <a:r>
              <a:rPr lang="fr-BE" sz="2400" dirty="0" err="1"/>
              <a:t>steel</a:t>
            </a:r>
            <a:endParaRPr lang="fr-BE" sz="2400" dirty="0"/>
          </a:p>
        </p:txBody>
      </p:sp>
      <p:sp>
        <p:nvSpPr>
          <p:cNvPr id="2" name="Slide Number Placeholder 1"/>
          <p:cNvSpPr>
            <a:spLocks noGrp="1"/>
          </p:cNvSpPr>
          <p:nvPr>
            <p:ph type="sldNum" sz="quarter" idx="12"/>
          </p:nvPr>
        </p:nvSpPr>
        <p:spPr/>
        <p:txBody>
          <a:bodyPr/>
          <a:lstStyle/>
          <a:p>
            <a:fld id="{BF73EC7F-79ED-4C17-9829-92AE53B2AB65}" type="slidenum">
              <a:rPr lang="fr-BE" smtClean="0"/>
              <a:pPr/>
              <a:t>12</a:t>
            </a:fld>
            <a:endParaRPr lang="fr-BE"/>
          </a:p>
        </p:txBody>
      </p:sp>
      <p:pic>
        <p:nvPicPr>
          <p:cNvPr id="10" name="Picture Placeholder 9"/>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1590675" y="738188"/>
            <a:ext cx="5962650" cy="5381625"/>
          </a:xfrm>
          <a:prstGeom prst="rect">
            <a:avLst/>
          </a:prstGeom>
          <a:noFill/>
          <a:ln>
            <a:solidFill>
              <a:schemeClr val="tx1"/>
            </a:solidFill>
          </a:ln>
        </p:spPr>
      </p:pic>
    </p:spTree>
    <p:extLst>
      <p:ext uri="{BB962C8B-B14F-4D97-AF65-F5344CB8AC3E}">
        <p14:creationId xmlns:p14="http://schemas.microsoft.com/office/powerpoint/2010/main" val="309241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80" t="15044" r="16895" b="21017"/>
          <a:stretch/>
        </p:blipFill>
        <p:spPr bwMode="auto">
          <a:xfrm>
            <a:off x="539552" y="2506182"/>
            <a:ext cx="5442258" cy="260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normAutofit fontScale="90000"/>
          </a:bodyPr>
          <a:lstStyle/>
          <a:p>
            <a:r>
              <a:rPr lang="fr-FR" dirty="0" err="1"/>
              <a:t>Greenhouse</a:t>
            </a:r>
            <a:r>
              <a:rPr lang="fr-FR" dirty="0"/>
              <a:t> </a:t>
            </a:r>
            <a:r>
              <a:rPr lang="fr-FR" dirty="0" err="1"/>
              <a:t>Gas</a:t>
            </a:r>
            <a:r>
              <a:rPr lang="fr-FR" dirty="0"/>
              <a:t> Emissions</a:t>
            </a:r>
            <a:r>
              <a:rPr lang="en-US" dirty="0"/>
              <a:t> </a:t>
            </a:r>
            <a:br>
              <a:rPr lang="en-US" dirty="0"/>
            </a:br>
            <a:r>
              <a:rPr lang="en-US" dirty="0"/>
              <a:t>for Stainless steel </a:t>
            </a:r>
            <a:r>
              <a:rPr lang="en-US" baseline="50000" dirty="0"/>
              <a:t>(15)  </a:t>
            </a:r>
            <a:endParaRPr lang="fr-BE" baseline="50000"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13</a:t>
            </a:fld>
            <a:endParaRPr lang="fr-BE"/>
          </a:p>
        </p:txBody>
      </p:sp>
      <p:grpSp>
        <p:nvGrpSpPr>
          <p:cNvPr id="9" name="Gruppieren 3"/>
          <p:cNvGrpSpPr/>
          <p:nvPr/>
        </p:nvGrpSpPr>
        <p:grpSpPr>
          <a:xfrm>
            <a:off x="5670491" y="2767366"/>
            <a:ext cx="1615625" cy="575705"/>
            <a:chOff x="7020272" y="1844824"/>
            <a:chExt cx="1656184" cy="454841"/>
          </a:xfrm>
        </p:grpSpPr>
        <p:sp>
          <p:nvSpPr>
            <p:cNvPr id="11" name="Geschweifte Klammer rechts 5"/>
            <p:cNvSpPr/>
            <p:nvPr/>
          </p:nvSpPr>
          <p:spPr>
            <a:xfrm>
              <a:off x="7020272" y="1844824"/>
              <a:ext cx="190693" cy="454841"/>
            </a:xfrm>
            <a:prstGeom prst="rightBrace">
              <a:avLst>
                <a:gd name="adj1" fmla="val 32292"/>
                <a:gd name="adj2" fmla="val 50921"/>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Rechteck 9"/>
            <p:cNvSpPr/>
            <p:nvPr/>
          </p:nvSpPr>
          <p:spPr>
            <a:xfrm>
              <a:off x="7219808" y="1844824"/>
              <a:ext cx="1456648" cy="267478"/>
            </a:xfrm>
            <a:prstGeom prst="rect">
              <a:avLst/>
            </a:prstGeom>
          </p:spPr>
          <p:txBody>
            <a:bodyPr wrap="square">
              <a:spAutoFit/>
            </a:bodyPr>
            <a:lstStyle/>
            <a:p>
              <a:r>
                <a:rPr lang="de-DE" sz="1600" dirty="0">
                  <a:cs typeface="Arial" pitchFamily="34" charset="0"/>
                </a:rPr>
                <a:t>Raw materials </a:t>
              </a:r>
              <a:endParaRPr lang="de-DE" sz="1600" dirty="0"/>
            </a:p>
          </p:txBody>
        </p:sp>
      </p:grpSp>
      <p:sp>
        <p:nvSpPr>
          <p:cNvPr id="13" name="Rechteck 2"/>
          <p:cNvSpPr/>
          <p:nvPr/>
        </p:nvSpPr>
        <p:spPr>
          <a:xfrm>
            <a:off x="1890400" y="1601428"/>
            <a:ext cx="4612353" cy="461665"/>
          </a:xfrm>
          <a:prstGeom prst="rect">
            <a:avLst/>
          </a:prstGeom>
        </p:spPr>
        <p:txBody>
          <a:bodyPr wrap="none">
            <a:spAutoFit/>
          </a:bodyPr>
          <a:lstStyle/>
          <a:p>
            <a:r>
              <a:rPr lang="en-US" sz="2400" dirty="0">
                <a:cs typeface="Arial" pitchFamily="34" charset="0"/>
              </a:rPr>
              <a:t>3.3 ton CO</a:t>
            </a:r>
            <a:r>
              <a:rPr lang="en-US" sz="2400" baseline="-25000" dirty="0">
                <a:cs typeface="Arial" pitchFamily="34" charset="0"/>
              </a:rPr>
              <a:t>2</a:t>
            </a:r>
            <a:r>
              <a:rPr lang="en-US" sz="2400" dirty="0">
                <a:cs typeface="Arial" pitchFamily="34" charset="0"/>
              </a:rPr>
              <a:t>/ ton Stainless Steel </a:t>
            </a:r>
            <a:r>
              <a:rPr lang="en-US" sz="2400" baseline="30000" dirty="0">
                <a:cs typeface="Arial" pitchFamily="34" charset="0"/>
              </a:rPr>
              <a:t>(16)</a:t>
            </a:r>
          </a:p>
        </p:txBody>
      </p:sp>
      <p:sp>
        <p:nvSpPr>
          <p:cNvPr id="15" name="Rechteck 6"/>
          <p:cNvSpPr/>
          <p:nvPr/>
        </p:nvSpPr>
        <p:spPr>
          <a:xfrm>
            <a:off x="5333736" y="4576895"/>
            <a:ext cx="3357662" cy="1200329"/>
          </a:xfrm>
          <a:prstGeom prst="rect">
            <a:avLst/>
          </a:prstGeom>
        </p:spPr>
        <p:txBody>
          <a:bodyPr wrap="square">
            <a:spAutoFit/>
          </a:bodyPr>
          <a:lstStyle/>
          <a:p>
            <a:r>
              <a:rPr lang="en-US" dirty="0">
                <a:cs typeface="Arial" pitchFamily="34" charset="0"/>
              </a:rPr>
              <a:t>Breakdown of emissions:</a:t>
            </a:r>
          </a:p>
          <a:p>
            <a:pPr marL="342900" indent="-342900">
              <a:buFont typeface="Arial" panose="020B0604020202020204" pitchFamily="34" charset="0"/>
              <a:buChar char="•"/>
            </a:pPr>
            <a:r>
              <a:rPr lang="en-US" dirty="0">
                <a:cs typeface="Arial" pitchFamily="34" charset="0"/>
              </a:rPr>
              <a:t>Raw Materials: ~58 %</a:t>
            </a:r>
          </a:p>
          <a:p>
            <a:pPr marL="342900" indent="-342900">
              <a:buFont typeface="Arial" panose="020B0604020202020204" pitchFamily="34" charset="0"/>
              <a:buChar char="•"/>
            </a:pPr>
            <a:r>
              <a:rPr lang="en-US" dirty="0">
                <a:cs typeface="Arial" pitchFamily="34" charset="0"/>
              </a:rPr>
              <a:t>Electricity Generation: ~19 %</a:t>
            </a:r>
          </a:p>
          <a:p>
            <a:pPr marL="342900" indent="-342900">
              <a:buFont typeface="Arial" panose="020B0604020202020204" pitchFamily="34" charset="0"/>
              <a:buChar char="•"/>
            </a:pPr>
            <a:r>
              <a:rPr lang="en-US" dirty="0">
                <a:cs typeface="Arial" pitchFamily="34" charset="0"/>
              </a:rPr>
              <a:t>Steelmaking: ~15%</a:t>
            </a:r>
          </a:p>
        </p:txBody>
      </p:sp>
      <p:sp>
        <p:nvSpPr>
          <p:cNvPr id="2" name="TextBox 1"/>
          <p:cNvSpPr txBox="1"/>
          <p:nvPr/>
        </p:nvSpPr>
        <p:spPr>
          <a:xfrm>
            <a:off x="7654277" y="5478165"/>
            <a:ext cx="504056" cy="307777"/>
          </a:xfrm>
          <a:prstGeom prst="rect">
            <a:avLst/>
          </a:prstGeom>
          <a:noFill/>
        </p:spPr>
        <p:txBody>
          <a:bodyPr wrap="square" rtlCol="0">
            <a:spAutoFit/>
          </a:bodyPr>
          <a:lstStyle/>
          <a:p>
            <a:r>
              <a:rPr lang="fr-BE" sz="1400" dirty="0"/>
              <a:t>(17)</a:t>
            </a:r>
            <a:endParaRPr lang="en-GB" sz="1400" dirty="0"/>
          </a:p>
        </p:txBody>
      </p:sp>
      <p:sp>
        <p:nvSpPr>
          <p:cNvPr id="4" name="ZoneTexte 3"/>
          <p:cNvSpPr txBox="1"/>
          <p:nvPr/>
        </p:nvSpPr>
        <p:spPr>
          <a:xfrm>
            <a:off x="169826" y="5901397"/>
            <a:ext cx="6332927" cy="861774"/>
          </a:xfrm>
          <a:prstGeom prst="rect">
            <a:avLst/>
          </a:prstGeom>
          <a:noFill/>
        </p:spPr>
        <p:txBody>
          <a:bodyPr wrap="square" rtlCol="0">
            <a:spAutoFit/>
          </a:bodyPr>
          <a:lstStyle/>
          <a:p>
            <a:r>
              <a:rPr lang="fr-FR" sz="1600" dirty="0"/>
              <a:t>Note: This </a:t>
            </a:r>
            <a:r>
              <a:rPr lang="fr-FR" sz="1600" dirty="0" err="1"/>
              <a:t>does</a:t>
            </a:r>
            <a:r>
              <a:rPr lang="fr-FR" sz="1600" dirty="0"/>
              <a:t> not </a:t>
            </a:r>
            <a:r>
              <a:rPr lang="fr-FR" sz="1600" dirty="0" err="1"/>
              <a:t>take</a:t>
            </a:r>
            <a:r>
              <a:rPr lang="fr-FR" sz="1600" dirty="0"/>
              <a:t> </a:t>
            </a:r>
            <a:r>
              <a:rPr lang="fr-FR" sz="1600" dirty="0" err="1"/>
              <a:t>into</a:t>
            </a:r>
            <a:r>
              <a:rPr lang="fr-FR" sz="1600" dirty="0"/>
              <a:t> </a:t>
            </a:r>
            <a:r>
              <a:rPr lang="fr-FR" sz="1600" dirty="0" err="1"/>
              <a:t>account</a:t>
            </a:r>
            <a:r>
              <a:rPr lang="fr-FR" sz="1600" dirty="0"/>
              <a:t> Nickel </a:t>
            </a:r>
            <a:r>
              <a:rPr lang="fr-FR" sz="1600" dirty="0" err="1"/>
              <a:t>produced</a:t>
            </a:r>
            <a:r>
              <a:rPr lang="fr-FR" sz="1600" dirty="0"/>
              <a:t> by the Nickel </a:t>
            </a:r>
            <a:r>
              <a:rPr lang="fr-FR" sz="1600" dirty="0" err="1"/>
              <a:t>Pig</a:t>
            </a:r>
            <a:r>
              <a:rPr lang="fr-FR" sz="1600" dirty="0"/>
              <a:t> </a:t>
            </a:r>
            <a:r>
              <a:rPr lang="fr-FR" sz="1600" dirty="0" err="1"/>
              <a:t>Iron</a:t>
            </a:r>
            <a:r>
              <a:rPr lang="fr-FR" sz="1600" dirty="0"/>
              <a:t> Route, for </a:t>
            </a:r>
            <a:r>
              <a:rPr lang="fr-FR" sz="1600" dirty="0" err="1"/>
              <a:t>which</a:t>
            </a:r>
            <a:r>
              <a:rPr lang="fr-FR" sz="1600" dirty="0"/>
              <a:t> the figure for Ni </a:t>
            </a:r>
            <a:r>
              <a:rPr lang="fr-FR" sz="1600" dirty="0" err="1"/>
              <a:t>is</a:t>
            </a:r>
            <a:r>
              <a:rPr lang="fr-FR" sz="1600" dirty="0"/>
              <a:t> </a:t>
            </a:r>
            <a:r>
              <a:rPr lang="fr-FR" sz="1600" dirty="0" err="1"/>
              <a:t>believed</a:t>
            </a:r>
            <a:r>
              <a:rPr lang="fr-FR" sz="1600" dirty="0"/>
              <a:t> to </a:t>
            </a:r>
            <a:r>
              <a:rPr lang="fr-FR" sz="1600" dirty="0" err="1"/>
              <a:t>be</a:t>
            </a:r>
            <a:r>
              <a:rPr lang="fr-FR" sz="1600" dirty="0"/>
              <a:t> about 3  times </a:t>
            </a:r>
            <a:r>
              <a:rPr lang="fr-FR" sz="1600" dirty="0" err="1"/>
              <a:t>higher</a:t>
            </a:r>
            <a:r>
              <a:rPr lang="fr-FR" sz="1600" dirty="0"/>
              <a:t>.  China </a:t>
            </a:r>
            <a:r>
              <a:rPr lang="fr-FR" sz="1600" dirty="0" err="1"/>
              <a:t>is</a:t>
            </a:r>
            <a:r>
              <a:rPr lang="fr-FR" sz="1600" dirty="0"/>
              <a:t> </a:t>
            </a:r>
            <a:r>
              <a:rPr lang="fr-FR" sz="1600" dirty="0" err="1"/>
              <a:t>currently</a:t>
            </a:r>
            <a:r>
              <a:rPr lang="fr-FR" sz="1600" dirty="0"/>
              <a:t> the </a:t>
            </a:r>
            <a:r>
              <a:rPr lang="fr-FR" sz="1600" dirty="0" err="1"/>
              <a:t>only</a:t>
            </a:r>
            <a:r>
              <a:rPr lang="fr-FR" sz="1600" dirty="0"/>
              <a:t> country  </a:t>
            </a:r>
            <a:r>
              <a:rPr lang="fr-FR" sz="1600" dirty="0" err="1"/>
              <a:t>using</a:t>
            </a:r>
            <a:r>
              <a:rPr lang="fr-FR" sz="1600" dirty="0"/>
              <a:t> Nickel </a:t>
            </a:r>
            <a:r>
              <a:rPr lang="fr-FR" sz="1600" dirty="0" err="1"/>
              <a:t>Pig</a:t>
            </a:r>
            <a:r>
              <a:rPr lang="fr-FR" sz="1600" dirty="0"/>
              <a:t> </a:t>
            </a:r>
            <a:r>
              <a:rPr lang="fr-FR" sz="1600" dirty="0" err="1"/>
              <a:t>iron</a:t>
            </a:r>
            <a:endParaRPr lang="fr-FR" sz="1600" dirty="0"/>
          </a:p>
        </p:txBody>
      </p:sp>
    </p:spTree>
    <p:extLst>
      <p:ext uri="{BB962C8B-B14F-4D97-AF65-F5344CB8AC3E}">
        <p14:creationId xmlns:p14="http://schemas.microsoft.com/office/powerpoint/2010/main" val="245655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Primary</a:t>
            </a:r>
            <a:r>
              <a:rPr lang="fr-FR" dirty="0"/>
              <a:t> </a:t>
            </a:r>
            <a:r>
              <a:rPr lang="fr-FR" dirty="0" err="1"/>
              <a:t>Energy</a:t>
            </a:r>
            <a:r>
              <a:rPr lang="fr-FR" dirty="0"/>
              <a:t> </a:t>
            </a:r>
            <a:r>
              <a:rPr lang="fr-FR" dirty="0" err="1"/>
              <a:t>Demand</a:t>
            </a:r>
            <a:r>
              <a:rPr lang="fr-FR" dirty="0"/>
              <a:t> </a:t>
            </a:r>
            <a:r>
              <a:rPr lang="fr-FR" baseline="50000" dirty="0"/>
              <a:t>18</a:t>
            </a:r>
          </a:p>
        </p:txBody>
      </p:sp>
      <p:sp>
        <p:nvSpPr>
          <p:cNvPr id="3" name="Slide Number Placeholder 2"/>
          <p:cNvSpPr>
            <a:spLocks noGrp="1"/>
          </p:cNvSpPr>
          <p:nvPr>
            <p:ph type="sldNum" sz="quarter" idx="12"/>
          </p:nvPr>
        </p:nvSpPr>
        <p:spPr/>
        <p:txBody>
          <a:bodyPr/>
          <a:lstStyle/>
          <a:p>
            <a:fld id="{BF73EC7F-79ED-4C17-9829-92AE53B2AB65}" type="slidenum">
              <a:rPr lang="fr-BE" smtClean="0"/>
              <a:pPr/>
              <a:t>14</a:t>
            </a:fld>
            <a:endParaRPr lang="fr-BE"/>
          </a:p>
        </p:txBody>
      </p:sp>
      <p:grpSp>
        <p:nvGrpSpPr>
          <p:cNvPr id="7" name="Group 6"/>
          <p:cNvGrpSpPr/>
          <p:nvPr/>
        </p:nvGrpSpPr>
        <p:grpSpPr>
          <a:xfrm>
            <a:off x="1541463" y="1268760"/>
            <a:ext cx="6059487" cy="4822825"/>
            <a:chOff x="1541463" y="1268760"/>
            <a:chExt cx="6059487" cy="482282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1463" y="1268760"/>
              <a:ext cx="6059487" cy="482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 name="Straight Connector 3"/>
            <p:cNvCxnSpPr/>
            <p:nvPr/>
          </p:nvCxnSpPr>
          <p:spPr>
            <a:xfrm>
              <a:off x="5220072" y="2996952"/>
              <a:ext cx="0" cy="21959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64088" y="2616603"/>
              <a:ext cx="1872208" cy="369332"/>
            </a:xfrm>
            <a:prstGeom prst="rect">
              <a:avLst/>
            </a:prstGeom>
            <a:noFill/>
          </p:spPr>
          <p:txBody>
            <a:bodyPr wrap="square" rtlCol="0">
              <a:spAutoFit/>
            </a:bodyPr>
            <a:lstStyle/>
            <a:p>
              <a:r>
                <a:rPr lang="fr-FR" dirty="0" err="1"/>
                <a:t>Present</a:t>
              </a:r>
              <a:r>
                <a:rPr lang="fr-FR" dirty="0"/>
                <a:t> situation*</a:t>
              </a:r>
            </a:p>
          </p:txBody>
        </p:sp>
      </p:grpSp>
      <p:sp>
        <p:nvSpPr>
          <p:cNvPr id="10" name="TextBox 9"/>
          <p:cNvSpPr txBox="1"/>
          <p:nvPr/>
        </p:nvSpPr>
        <p:spPr>
          <a:xfrm>
            <a:off x="1547664" y="6093296"/>
            <a:ext cx="5832648" cy="369332"/>
          </a:xfrm>
          <a:prstGeom prst="rect">
            <a:avLst/>
          </a:prstGeom>
          <a:noFill/>
        </p:spPr>
        <p:txBody>
          <a:bodyPr wrap="square" rtlCol="0">
            <a:spAutoFit/>
          </a:bodyPr>
          <a:lstStyle/>
          <a:p>
            <a:r>
              <a:rPr lang="fr-FR" dirty="0"/>
              <a:t>* The </a:t>
            </a:r>
            <a:r>
              <a:rPr lang="fr-FR" dirty="0" err="1"/>
              <a:t>recycled</a:t>
            </a:r>
            <a:r>
              <a:rPr lang="fr-FR" dirty="0"/>
              <a:t> content </a:t>
            </a:r>
            <a:r>
              <a:rPr lang="fr-FR" dirty="0" err="1"/>
              <a:t>is</a:t>
            </a:r>
            <a:r>
              <a:rPr lang="fr-FR" dirty="0"/>
              <a:t> </a:t>
            </a:r>
            <a:r>
              <a:rPr lang="fr-FR" dirty="0" err="1"/>
              <a:t>limited</a:t>
            </a:r>
            <a:r>
              <a:rPr lang="fr-FR" dirty="0"/>
              <a:t> by </a:t>
            </a:r>
            <a:r>
              <a:rPr lang="fr-FR" dirty="0" err="1"/>
              <a:t>scrap</a:t>
            </a:r>
            <a:r>
              <a:rPr lang="fr-FR" dirty="0"/>
              <a:t> </a:t>
            </a:r>
            <a:r>
              <a:rPr lang="fr-FR" dirty="0" err="1"/>
              <a:t>availability</a:t>
            </a:r>
            <a:endParaRPr lang="fr-FR" dirty="0"/>
          </a:p>
        </p:txBody>
      </p:sp>
    </p:spTree>
    <p:extLst>
      <p:ext uri="{BB962C8B-B14F-4D97-AF65-F5344CB8AC3E}">
        <p14:creationId xmlns:p14="http://schemas.microsoft.com/office/powerpoint/2010/main" val="501112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impacts for “cradle-to-gate” metal production </a:t>
            </a:r>
            <a:r>
              <a:rPr lang="en-US" baseline="50000" dirty="0"/>
              <a:t>19</a:t>
            </a:r>
            <a:endParaRPr lang="fr-BE" baseline="5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95120669"/>
              </p:ext>
            </p:extLst>
          </p:nvPr>
        </p:nvGraphicFramePr>
        <p:xfrm>
          <a:off x="457200" y="1600200"/>
          <a:ext cx="8229600" cy="3670291"/>
        </p:xfrm>
        <a:graphic>
          <a:graphicData uri="http://schemas.openxmlformats.org/drawingml/2006/table">
            <a:tbl>
              <a:tblPr firstRow="1" bandRow="1">
                <a:tableStyleId>{9DCAF9ED-07DC-4A11-8D7F-57B35C25682E}</a:tableStyleId>
              </a:tblPr>
              <a:tblGrid>
                <a:gridCol w="1371600">
                  <a:extLst>
                    <a:ext uri="{9D8B030D-6E8A-4147-A177-3AD203B41FA5}">
                      <a16:colId xmlns:a16="http://schemas.microsoft.com/office/drawing/2014/main" val="20000"/>
                    </a:ext>
                  </a:extLst>
                </a:gridCol>
                <a:gridCol w="2959224">
                  <a:extLst>
                    <a:ext uri="{9D8B030D-6E8A-4147-A177-3AD203B41FA5}">
                      <a16:colId xmlns:a16="http://schemas.microsoft.com/office/drawing/2014/main" val="20001"/>
                    </a:ext>
                  </a:extLst>
                </a:gridCol>
                <a:gridCol w="974694">
                  <a:extLst>
                    <a:ext uri="{9D8B030D-6E8A-4147-A177-3AD203B41FA5}">
                      <a16:colId xmlns:a16="http://schemas.microsoft.com/office/drawing/2014/main" val="20002"/>
                    </a:ext>
                  </a:extLst>
                </a:gridCol>
                <a:gridCol w="974694">
                  <a:extLst>
                    <a:ext uri="{9D8B030D-6E8A-4147-A177-3AD203B41FA5}">
                      <a16:colId xmlns:a16="http://schemas.microsoft.com/office/drawing/2014/main" val="20003"/>
                    </a:ext>
                  </a:extLst>
                </a:gridCol>
                <a:gridCol w="974694">
                  <a:extLst>
                    <a:ext uri="{9D8B030D-6E8A-4147-A177-3AD203B41FA5}">
                      <a16:colId xmlns:a16="http://schemas.microsoft.com/office/drawing/2014/main" val="20004"/>
                    </a:ext>
                  </a:extLst>
                </a:gridCol>
                <a:gridCol w="974694">
                  <a:extLst>
                    <a:ext uri="{9D8B030D-6E8A-4147-A177-3AD203B41FA5}">
                      <a16:colId xmlns:a16="http://schemas.microsoft.com/office/drawing/2014/main" val="20005"/>
                    </a:ext>
                  </a:extLst>
                </a:gridCol>
              </a:tblGrid>
              <a:tr h="370840">
                <a:tc>
                  <a:txBody>
                    <a:bodyPr/>
                    <a:lstStyle/>
                    <a:p>
                      <a:r>
                        <a:rPr lang="fr-BE" dirty="0" err="1"/>
                        <a:t>Metal</a:t>
                      </a:r>
                      <a:endParaRPr lang="fr-BE" dirty="0"/>
                    </a:p>
                  </a:txBody>
                  <a:tcPr/>
                </a:tc>
                <a:tc>
                  <a:txBody>
                    <a:bodyPr/>
                    <a:lstStyle/>
                    <a:p>
                      <a:r>
                        <a:rPr lang="fr-BE" dirty="0" err="1"/>
                        <a:t>Process</a:t>
                      </a:r>
                      <a:endParaRPr lang="fr-BE" dirty="0"/>
                    </a:p>
                  </a:txBody>
                  <a:tcPr/>
                </a:tc>
                <a:tc>
                  <a:txBody>
                    <a:bodyPr/>
                    <a:lstStyle/>
                    <a:p>
                      <a:pPr algn="ctr" fontAlgn="ctr"/>
                      <a:r>
                        <a:rPr lang="en-US" sz="1600" u="none" strike="noStrike" noProof="0" dirty="0">
                          <a:effectLst/>
                        </a:rPr>
                        <a:t>GER (MJ/kg)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GWP</a:t>
                      </a:r>
                    </a:p>
                    <a:p>
                      <a:pPr algn="ctr" fontAlgn="ctr"/>
                      <a:r>
                        <a:rPr lang="en-US" sz="1600" u="none" strike="noStrike" noProof="0" dirty="0">
                          <a:effectLst/>
                        </a:rPr>
                        <a:t>(kg CO</a:t>
                      </a:r>
                      <a:r>
                        <a:rPr lang="en-US" sz="1600" u="none" strike="noStrike" baseline="-25000" noProof="0" dirty="0">
                          <a:effectLst/>
                        </a:rPr>
                        <a:t>2e</a:t>
                      </a:r>
                      <a:r>
                        <a:rPr lang="en-US" sz="1600" u="none" strike="noStrike" noProof="0" dirty="0">
                          <a:effectLst/>
                        </a:rPr>
                        <a:t>/kg)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AP</a:t>
                      </a:r>
                    </a:p>
                    <a:p>
                      <a:pPr algn="ctr" fontAlgn="ctr"/>
                      <a:r>
                        <a:rPr lang="en-US" sz="1600" u="none" strike="noStrike" noProof="0" dirty="0">
                          <a:effectLst/>
                        </a:rPr>
                        <a:t>(kg SO</a:t>
                      </a:r>
                      <a:r>
                        <a:rPr lang="en-US" sz="1600" u="none" strike="noStrike" baseline="-25000" noProof="0" dirty="0">
                          <a:effectLst/>
                        </a:rPr>
                        <a:t>2e</a:t>
                      </a:r>
                      <a:r>
                        <a:rPr lang="en-US" sz="1600" u="none" strike="noStrike" noProof="0" dirty="0">
                          <a:effectLst/>
                        </a:rPr>
                        <a:t>/kg)</a:t>
                      </a:r>
                      <a:endParaRPr lang="en-US" sz="1600" b="1" i="0" u="none" strike="noStrike" noProof="0" dirty="0">
                        <a:solidFill>
                          <a:schemeClr val="bg1"/>
                        </a:solidFill>
                        <a:effectLst/>
                        <a:latin typeface="Calibri"/>
                      </a:endParaRPr>
                    </a:p>
                  </a:txBody>
                  <a:tcPr marL="7611" marR="7611" marT="7611" marB="0" anchor="ctr"/>
                </a:tc>
                <a:tc>
                  <a:txBody>
                    <a:bodyPr/>
                    <a:lstStyle/>
                    <a:p>
                      <a:pPr algn="ctr" fontAlgn="ctr"/>
                      <a:r>
                        <a:rPr lang="en-US" sz="1600" u="none" strike="noStrike" noProof="0" dirty="0">
                          <a:effectLst/>
                        </a:rPr>
                        <a:t>SWB (kg/kg)</a:t>
                      </a:r>
                      <a:endParaRPr lang="en-US" sz="1600" b="1" i="0" u="none" strike="noStrike" noProof="0" dirty="0">
                        <a:solidFill>
                          <a:schemeClr val="bg1"/>
                        </a:solidFill>
                        <a:effectLst/>
                        <a:latin typeface="Calibri"/>
                      </a:endParaRPr>
                    </a:p>
                  </a:txBody>
                  <a:tcPr marL="7611" marR="7611" marT="7611" marB="0" anchor="ctr"/>
                </a:tc>
                <a:extLst>
                  <a:ext uri="{0D108BD9-81ED-4DB2-BD59-A6C34878D82A}">
                    <a16:rowId xmlns:a16="http://schemas.microsoft.com/office/drawing/2014/main" val="10000"/>
                  </a:ext>
                </a:extLst>
              </a:tr>
              <a:tr h="370840">
                <a:tc>
                  <a:txBody>
                    <a:bodyPr/>
                    <a:lstStyle/>
                    <a:p>
                      <a:r>
                        <a:rPr lang="fr-BE" dirty="0" err="1"/>
                        <a:t>Stainless</a:t>
                      </a:r>
                      <a:r>
                        <a:rPr lang="fr-BE" dirty="0"/>
                        <a:t> </a:t>
                      </a:r>
                      <a:r>
                        <a:rPr lang="fr-BE" dirty="0" err="1"/>
                        <a:t>Steel</a:t>
                      </a:r>
                      <a:endParaRPr lang="fr-BE" dirty="0"/>
                    </a:p>
                  </a:txBody>
                  <a:tcPr/>
                </a:tc>
                <a:tc>
                  <a:txBody>
                    <a:bodyPr/>
                    <a:lstStyle/>
                    <a:p>
                      <a:r>
                        <a:rPr lang="fr-BE" dirty="0"/>
                        <a:t>Electric </a:t>
                      </a:r>
                      <a:r>
                        <a:rPr lang="fr-BE" dirty="0" err="1"/>
                        <a:t>furnace</a:t>
                      </a:r>
                      <a:r>
                        <a:rPr lang="fr-BE" dirty="0"/>
                        <a:t> and Argon – </a:t>
                      </a:r>
                      <a:r>
                        <a:rPr lang="fr-BE" dirty="0" err="1"/>
                        <a:t>Oxygen</a:t>
                      </a:r>
                      <a:r>
                        <a:rPr lang="fr-BE" dirty="0"/>
                        <a:t> </a:t>
                      </a:r>
                      <a:r>
                        <a:rPr lang="fr-BE" dirty="0" err="1"/>
                        <a:t>Decarburization</a:t>
                      </a:r>
                      <a:endParaRPr lang="fr-BE" dirty="0"/>
                    </a:p>
                  </a:txBody>
                  <a:tcPr/>
                </a:tc>
                <a:tc>
                  <a:txBody>
                    <a:bodyPr/>
                    <a:lstStyle/>
                    <a:p>
                      <a:pPr algn="ctr"/>
                      <a:r>
                        <a:rPr lang="fr-BE" dirty="0"/>
                        <a:t>75</a:t>
                      </a:r>
                    </a:p>
                  </a:txBody>
                  <a:tcPr anchor="ctr"/>
                </a:tc>
                <a:tc>
                  <a:txBody>
                    <a:bodyPr/>
                    <a:lstStyle/>
                    <a:p>
                      <a:pPr algn="ctr"/>
                      <a:r>
                        <a:rPr lang="fr-BE" dirty="0"/>
                        <a:t>6.8</a:t>
                      </a:r>
                    </a:p>
                  </a:txBody>
                  <a:tcPr anchor="ctr"/>
                </a:tc>
                <a:tc>
                  <a:txBody>
                    <a:bodyPr/>
                    <a:lstStyle/>
                    <a:p>
                      <a:pPr algn="ctr"/>
                      <a:r>
                        <a:rPr lang="fr-BE" dirty="0"/>
                        <a:t>0.051</a:t>
                      </a:r>
                    </a:p>
                  </a:txBody>
                  <a:tcPr anchor="ctr"/>
                </a:tc>
                <a:tc>
                  <a:txBody>
                    <a:bodyPr/>
                    <a:lstStyle/>
                    <a:p>
                      <a:pPr algn="ctr"/>
                      <a:r>
                        <a:rPr lang="fr-BE" dirty="0"/>
                        <a:t>6.4</a:t>
                      </a:r>
                    </a:p>
                  </a:txBody>
                  <a:tcPr anchor="ctr"/>
                </a:tc>
                <a:extLst>
                  <a:ext uri="{0D108BD9-81ED-4DB2-BD59-A6C34878D82A}">
                    <a16:rowId xmlns:a16="http://schemas.microsoft.com/office/drawing/2014/main" val="10001"/>
                  </a:ext>
                </a:extLst>
              </a:tr>
              <a:tr h="370840">
                <a:tc>
                  <a:txBody>
                    <a:bodyPr/>
                    <a:lstStyle/>
                    <a:p>
                      <a:r>
                        <a:rPr lang="fr-BE" dirty="0" err="1"/>
                        <a:t>Steel</a:t>
                      </a:r>
                      <a:endParaRPr lang="fr-BE" dirty="0"/>
                    </a:p>
                  </a:txBody>
                  <a:tcPr/>
                </a:tc>
                <a:tc>
                  <a:txBody>
                    <a:bodyPr/>
                    <a:lstStyle/>
                    <a:p>
                      <a:r>
                        <a:rPr lang="fr-BE" dirty="0" err="1"/>
                        <a:t>Integrated</a:t>
                      </a:r>
                      <a:r>
                        <a:rPr lang="fr-BE" dirty="0"/>
                        <a:t> route (BF and BOF)</a:t>
                      </a:r>
                    </a:p>
                  </a:txBody>
                  <a:tcPr/>
                </a:tc>
                <a:tc>
                  <a:txBody>
                    <a:bodyPr/>
                    <a:lstStyle/>
                    <a:p>
                      <a:pPr algn="ctr"/>
                      <a:r>
                        <a:rPr lang="fr-BE" dirty="0"/>
                        <a:t>23</a:t>
                      </a:r>
                    </a:p>
                  </a:txBody>
                  <a:tcPr anchor="ctr"/>
                </a:tc>
                <a:tc>
                  <a:txBody>
                    <a:bodyPr/>
                    <a:lstStyle/>
                    <a:p>
                      <a:pPr algn="ctr"/>
                      <a:r>
                        <a:rPr lang="fr-BE" dirty="0"/>
                        <a:t>2.3</a:t>
                      </a:r>
                    </a:p>
                  </a:txBody>
                  <a:tcPr anchor="ctr"/>
                </a:tc>
                <a:tc>
                  <a:txBody>
                    <a:bodyPr/>
                    <a:lstStyle/>
                    <a:p>
                      <a:pPr algn="ctr"/>
                      <a:r>
                        <a:rPr lang="fr-BE" dirty="0"/>
                        <a:t>0.020</a:t>
                      </a:r>
                    </a:p>
                  </a:txBody>
                  <a:tcPr anchor="ctr"/>
                </a:tc>
                <a:tc>
                  <a:txBody>
                    <a:bodyPr/>
                    <a:lstStyle/>
                    <a:p>
                      <a:pPr algn="ctr"/>
                      <a:r>
                        <a:rPr lang="fr-BE" dirty="0"/>
                        <a:t>2.4</a:t>
                      </a:r>
                    </a:p>
                  </a:txBody>
                  <a:tcPr anchor="ctr"/>
                </a:tc>
                <a:extLst>
                  <a:ext uri="{0D108BD9-81ED-4DB2-BD59-A6C34878D82A}">
                    <a16:rowId xmlns:a16="http://schemas.microsoft.com/office/drawing/2014/main" val="10002"/>
                  </a:ext>
                </a:extLst>
              </a:tr>
              <a:tr h="370840">
                <a:tc>
                  <a:txBody>
                    <a:bodyPr/>
                    <a:lstStyle/>
                    <a:p>
                      <a:r>
                        <a:rPr lang="fr-BE" dirty="0"/>
                        <a:t>Aluminium</a:t>
                      </a:r>
                    </a:p>
                  </a:txBody>
                  <a:tcPr/>
                </a:tc>
                <a:tc>
                  <a:txBody>
                    <a:bodyPr/>
                    <a:lstStyle/>
                    <a:p>
                      <a:r>
                        <a:rPr lang="fr-BE" dirty="0"/>
                        <a:t>Bayer </a:t>
                      </a:r>
                      <a:r>
                        <a:rPr lang="fr-BE" dirty="0" err="1"/>
                        <a:t>refining</a:t>
                      </a:r>
                      <a:r>
                        <a:rPr lang="fr-BE" dirty="0"/>
                        <a:t>,</a:t>
                      </a:r>
                      <a:r>
                        <a:rPr lang="fr-BE" baseline="0" dirty="0"/>
                        <a:t> Hall-</a:t>
                      </a:r>
                      <a:r>
                        <a:rPr lang="fr-BE" baseline="0" dirty="0" err="1"/>
                        <a:t>Heroult</a:t>
                      </a:r>
                      <a:r>
                        <a:rPr lang="fr-BE" baseline="0" dirty="0"/>
                        <a:t> </a:t>
                      </a:r>
                      <a:r>
                        <a:rPr lang="fr-BE" baseline="0" dirty="0" err="1"/>
                        <a:t>smelting</a:t>
                      </a:r>
                      <a:endParaRPr lang="fr-BE" dirty="0"/>
                    </a:p>
                  </a:txBody>
                  <a:tcPr/>
                </a:tc>
                <a:tc>
                  <a:txBody>
                    <a:bodyPr/>
                    <a:lstStyle/>
                    <a:p>
                      <a:pPr algn="ctr"/>
                      <a:r>
                        <a:rPr lang="fr-BE" dirty="0"/>
                        <a:t>361</a:t>
                      </a:r>
                    </a:p>
                  </a:txBody>
                  <a:tcPr anchor="ctr"/>
                </a:tc>
                <a:tc>
                  <a:txBody>
                    <a:bodyPr/>
                    <a:lstStyle/>
                    <a:p>
                      <a:pPr algn="ctr"/>
                      <a:r>
                        <a:rPr lang="fr-BE" dirty="0"/>
                        <a:t>35.7</a:t>
                      </a:r>
                    </a:p>
                  </a:txBody>
                  <a:tcPr anchor="ctr"/>
                </a:tc>
                <a:tc>
                  <a:txBody>
                    <a:bodyPr/>
                    <a:lstStyle/>
                    <a:p>
                      <a:pPr algn="ctr"/>
                      <a:r>
                        <a:rPr lang="fr-BE" dirty="0"/>
                        <a:t>0.230</a:t>
                      </a:r>
                    </a:p>
                  </a:txBody>
                  <a:tcPr anchor="ctr"/>
                </a:tc>
                <a:tc>
                  <a:txBody>
                    <a:bodyPr/>
                    <a:lstStyle/>
                    <a:p>
                      <a:pPr algn="ctr"/>
                      <a:r>
                        <a:rPr lang="fr-BE" dirty="0"/>
                        <a:t>16.9</a:t>
                      </a:r>
                    </a:p>
                  </a:txBody>
                  <a:tcPr anchor="ctr"/>
                </a:tc>
                <a:extLst>
                  <a:ext uri="{0D108BD9-81ED-4DB2-BD59-A6C34878D82A}">
                    <a16:rowId xmlns:a16="http://schemas.microsoft.com/office/drawing/2014/main" val="10003"/>
                  </a:ext>
                </a:extLst>
              </a:tr>
              <a:tr h="370840">
                <a:tc rowSpan="2">
                  <a:txBody>
                    <a:bodyPr/>
                    <a:lstStyle/>
                    <a:p>
                      <a:r>
                        <a:rPr lang="fr-BE" dirty="0"/>
                        <a:t>Copper</a:t>
                      </a:r>
                    </a:p>
                  </a:txBody>
                  <a:tcPr/>
                </a:tc>
                <a:tc>
                  <a:txBody>
                    <a:bodyPr/>
                    <a:lstStyle/>
                    <a:p>
                      <a:r>
                        <a:rPr lang="fr-BE" dirty="0" err="1"/>
                        <a:t>Smelting</a:t>
                      </a:r>
                      <a:r>
                        <a:rPr lang="fr-BE" dirty="0"/>
                        <a:t>/</a:t>
                      </a:r>
                      <a:r>
                        <a:rPr lang="fr-BE" dirty="0" err="1"/>
                        <a:t>converting</a:t>
                      </a:r>
                      <a:r>
                        <a:rPr lang="fr-BE" baseline="0" dirty="0"/>
                        <a:t> and </a:t>
                      </a:r>
                      <a:r>
                        <a:rPr lang="fr-BE" baseline="0" dirty="0" err="1"/>
                        <a:t>electro-refining</a:t>
                      </a:r>
                      <a:endParaRPr lang="fr-BE" baseline="0" dirty="0"/>
                    </a:p>
                  </a:txBody>
                  <a:tcPr/>
                </a:tc>
                <a:tc>
                  <a:txBody>
                    <a:bodyPr/>
                    <a:lstStyle/>
                    <a:p>
                      <a:pPr algn="ctr"/>
                      <a:r>
                        <a:rPr lang="fr-BE" dirty="0"/>
                        <a:t>33</a:t>
                      </a:r>
                    </a:p>
                  </a:txBody>
                  <a:tcPr anchor="ctr"/>
                </a:tc>
                <a:tc>
                  <a:txBody>
                    <a:bodyPr/>
                    <a:lstStyle/>
                    <a:p>
                      <a:pPr algn="ctr"/>
                      <a:r>
                        <a:rPr lang="fr-BE" dirty="0"/>
                        <a:t>3.3</a:t>
                      </a:r>
                    </a:p>
                  </a:txBody>
                  <a:tcPr anchor="ctr"/>
                </a:tc>
                <a:tc>
                  <a:txBody>
                    <a:bodyPr/>
                    <a:lstStyle/>
                    <a:p>
                      <a:pPr algn="ctr"/>
                      <a:r>
                        <a:rPr lang="fr-BE" dirty="0"/>
                        <a:t>0.040</a:t>
                      </a:r>
                    </a:p>
                  </a:txBody>
                  <a:tcPr anchor="ctr"/>
                </a:tc>
                <a:tc>
                  <a:txBody>
                    <a:bodyPr/>
                    <a:lstStyle/>
                    <a:p>
                      <a:pPr algn="ctr"/>
                      <a:r>
                        <a:rPr lang="fr-BE" dirty="0"/>
                        <a:t>64</a:t>
                      </a:r>
                    </a:p>
                  </a:txBody>
                  <a:tcPr anchor="ctr"/>
                </a:tc>
                <a:extLst>
                  <a:ext uri="{0D108BD9-81ED-4DB2-BD59-A6C34878D82A}">
                    <a16:rowId xmlns:a16="http://schemas.microsoft.com/office/drawing/2014/main" val="10004"/>
                  </a:ext>
                </a:extLst>
              </a:tr>
              <a:tr h="370840">
                <a:tc vMerge="1">
                  <a:txBody>
                    <a:bodyPr/>
                    <a:lstStyle/>
                    <a:p>
                      <a:endParaRPr lang="fr-BE"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baseline="0" dirty="0" err="1"/>
                        <a:t>Heap</a:t>
                      </a:r>
                      <a:r>
                        <a:rPr lang="fr-BE" baseline="0" dirty="0"/>
                        <a:t> </a:t>
                      </a:r>
                      <a:r>
                        <a:rPr lang="fr-BE" baseline="0" dirty="0" err="1"/>
                        <a:t>leaching</a:t>
                      </a:r>
                      <a:r>
                        <a:rPr lang="fr-BE" baseline="0" dirty="0"/>
                        <a:t> and SX/EW</a:t>
                      </a:r>
                      <a:endParaRPr lang="fr-BE" dirty="0"/>
                    </a:p>
                  </a:txBody>
                  <a:tcPr/>
                </a:tc>
                <a:tc>
                  <a:txBody>
                    <a:bodyPr/>
                    <a:lstStyle/>
                    <a:p>
                      <a:pPr algn="ctr"/>
                      <a:r>
                        <a:rPr lang="fr-BE" dirty="0"/>
                        <a:t>64</a:t>
                      </a:r>
                    </a:p>
                  </a:txBody>
                  <a:tcPr anchor="ctr"/>
                </a:tc>
                <a:tc>
                  <a:txBody>
                    <a:bodyPr/>
                    <a:lstStyle/>
                    <a:p>
                      <a:pPr algn="ctr"/>
                      <a:r>
                        <a:rPr lang="fr-BE" dirty="0"/>
                        <a:t>6.2</a:t>
                      </a:r>
                    </a:p>
                  </a:txBody>
                  <a:tcPr anchor="ctr"/>
                </a:tc>
                <a:tc>
                  <a:txBody>
                    <a:bodyPr/>
                    <a:lstStyle/>
                    <a:p>
                      <a:pPr algn="ctr"/>
                      <a:r>
                        <a:rPr lang="fr-BE" dirty="0"/>
                        <a:t>-</a:t>
                      </a:r>
                    </a:p>
                  </a:txBody>
                  <a:tcPr anchor="ctr"/>
                </a:tc>
                <a:tc>
                  <a:txBody>
                    <a:bodyPr/>
                    <a:lstStyle/>
                    <a:p>
                      <a:pPr algn="ctr"/>
                      <a:r>
                        <a:rPr lang="fr-BE" dirty="0"/>
                        <a:t>125</a:t>
                      </a:r>
                    </a:p>
                  </a:txBody>
                  <a:tcPr anchor="ctr"/>
                </a:tc>
                <a:extLst>
                  <a:ext uri="{0D108BD9-81ED-4DB2-BD59-A6C34878D82A}">
                    <a16:rowId xmlns:a16="http://schemas.microsoft.com/office/drawing/2014/main" val="10005"/>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pPr/>
              <a:t>15</a:t>
            </a:fld>
            <a:endParaRPr lang="fr-BE"/>
          </a:p>
        </p:txBody>
      </p:sp>
      <p:sp>
        <p:nvSpPr>
          <p:cNvPr id="10" name="TextBox 9"/>
          <p:cNvSpPr txBox="1"/>
          <p:nvPr/>
        </p:nvSpPr>
        <p:spPr>
          <a:xfrm>
            <a:off x="467544" y="5373216"/>
            <a:ext cx="8208912" cy="646331"/>
          </a:xfrm>
          <a:prstGeom prst="rect">
            <a:avLst/>
          </a:prstGeom>
          <a:noFill/>
        </p:spPr>
        <p:txBody>
          <a:bodyPr wrap="square" rtlCol="0">
            <a:spAutoFit/>
          </a:bodyPr>
          <a:lstStyle/>
          <a:p>
            <a:r>
              <a:rPr lang="en-US" dirty="0"/>
              <a:t>GER: Gross Energy Requirement	       GWP: Global Warming </a:t>
            </a:r>
          </a:p>
          <a:p>
            <a:r>
              <a:rPr lang="en-US" dirty="0"/>
              <a:t>Potential AP: Acidification Potential	       SWB: Solid </a:t>
            </a:r>
            <a:r>
              <a:rPr lang="en-US" dirty="0" err="1"/>
              <a:t>Wast</a:t>
            </a:r>
            <a:r>
              <a:rPr lang="en-US" dirty="0"/>
              <a:t> Burden</a:t>
            </a:r>
          </a:p>
        </p:txBody>
      </p:sp>
    </p:spTree>
    <p:extLst>
      <p:ext uri="{BB962C8B-B14F-4D97-AF65-F5344CB8AC3E}">
        <p14:creationId xmlns:p14="http://schemas.microsoft.com/office/powerpoint/2010/main" val="2682386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Environmental impacts for “cradle-to-gate” metal production</a:t>
            </a:r>
            <a:r>
              <a:rPr lang="en-US" baseline="50000" dirty="0"/>
              <a:t>20</a:t>
            </a:r>
            <a:endParaRPr lang="fr-BE" baseline="50000" dirty="0"/>
          </a:p>
        </p:txBody>
      </p:sp>
      <p:sp>
        <p:nvSpPr>
          <p:cNvPr id="7" name="Text Placeholder 6"/>
          <p:cNvSpPr>
            <a:spLocks noGrp="1"/>
          </p:cNvSpPr>
          <p:nvPr>
            <p:ph type="body" idx="1"/>
          </p:nvPr>
        </p:nvSpPr>
        <p:spPr/>
        <p:txBody>
          <a:bodyPr>
            <a:normAutofit fontScale="77500" lnSpcReduction="20000"/>
          </a:bodyPr>
          <a:lstStyle/>
          <a:p>
            <a:r>
              <a:rPr lang="en-US"/>
              <a:t>Gross Energy Requirement for “cradle-to-gate” production of various metals</a:t>
            </a:r>
            <a:endParaRPr lang="en-US" dirty="0"/>
          </a:p>
        </p:txBody>
      </p:sp>
      <p:sp>
        <p:nvSpPr>
          <p:cNvPr id="19" name="Content Placeholder 18"/>
          <p:cNvSpPr>
            <a:spLocks noGrp="1"/>
          </p:cNvSpPr>
          <p:nvPr>
            <p:ph sz="half" idx="2"/>
          </p:nvPr>
        </p:nvSpPr>
        <p:spPr>
          <a:xfrm>
            <a:off x="2548036" y="2174875"/>
            <a:ext cx="4040188" cy="543189"/>
          </a:xfrm>
        </p:spPr>
        <p:txBody>
          <a:bodyPr>
            <a:normAutofit/>
          </a:bodyPr>
          <a:lstStyle/>
          <a:p>
            <a:pPr marL="0" indent="0" algn="ctr">
              <a:buNone/>
            </a:pPr>
            <a:r>
              <a:rPr lang="fr-BE" sz="1800" dirty="0">
                <a:solidFill>
                  <a:srgbClr val="FF0000"/>
                </a:solidFill>
              </a:rPr>
              <a:t>(</a:t>
            </a:r>
            <a:r>
              <a:rPr lang="fr-BE" sz="1800" dirty="0" err="1">
                <a:solidFill>
                  <a:srgbClr val="FF0000"/>
                </a:solidFill>
              </a:rPr>
              <a:t>without</a:t>
            </a:r>
            <a:r>
              <a:rPr lang="fr-BE" sz="1800" dirty="0">
                <a:solidFill>
                  <a:srgbClr val="FF0000"/>
                </a:solidFill>
              </a:rPr>
              <a:t> </a:t>
            </a:r>
            <a:r>
              <a:rPr lang="fr-BE" sz="1800" dirty="0" err="1">
                <a:solidFill>
                  <a:srgbClr val="FF0000"/>
                </a:solidFill>
              </a:rPr>
              <a:t>any</a:t>
            </a:r>
            <a:r>
              <a:rPr lang="fr-BE" sz="1800" dirty="0">
                <a:solidFill>
                  <a:srgbClr val="FF0000"/>
                </a:solidFill>
              </a:rPr>
              <a:t> </a:t>
            </a:r>
            <a:r>
              <a:rPr lang="fr-BE" sz="1800" dirty="0" err="1">
                <a:solidFill>
                  <a:srgbClr val="FF0000"/>
                </a:solidFill>
              </a:rPr>
              <a:t>recycled</a:t>
            </a:r>
            <a:r>
              <a:rPr lang="fr-BE" sz="1800" dirty="0">
                <a:solidFill>
                  <a:srgbClr val="FF0000"/>
                </a:solidFill>
              </a:rPr>
              <a:t> content)</a:t>
            </a:r>
          </a:p>
        </p:txBody>
      </p:sp>
      <p:sp>
        <p:nvSpPr>
          <p:cNvPr id="9" name="Text Placeholder 8"/>
          <p:cNvSpPr>
            <a:spLocks noGrp="1"/>
          </p:cNvSpPr>
          <p:nvPr>
            <p:ph type="body" sz="quarter" idx="3"/>
          </p:nvPr>
        </p:nvSpPr>
        <p:spPr/>
        <p:txBody>
          <a:bodyPr>
            <a:normAutofit fontScale="77500" lnSpcReduction="20000"/>
          </a:bodyPr>
          <a:lstStyle/>
          <a:p>
            <a:r>
              <a:rPr lang="en-US"/>
              <a:t>Global Warming Potential for “cradle-to-gate” production of various metals</a:t>
            </a:r>
            <a:endParaRPr lang="en-US"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16</a:t>
            </a:fld>
            <a:endParaRPr lang="fr-BE"/>
          </a:p>
        </p:txBody>
      </p:sp>
      <p:pic>
        <p:nvPicPr>
          <p:cNvPr id="4"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51520" y="2718064"/>
            <a:ext cx="8604000" cy="2655152"/>
          </a:xfrm>
          <a:prstGeom prst="rect">
            <a:avLst/>
          </a:prstGeom>
        </p:spPr>
      </p:pic>
    </p:spTree>
    <p:extLst>
      <p:ext uri="{BB962C8B-B14F-4D97-AF65-F5344CB8AC3E}">
        <p14:creationId xmlns:p14="http://schemas.microsoft.com/office/powerpoint/2010/main" val="1268065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Autofit/>
          </a:bodyPr>
          <a:lstStyle/>
          <a:p>
            <a:r>
              <a:rPr lang="en-US" sz="2800" dirty="0"/>
              <a:t>Materials are not used in the same quantity for a similar function or service </a:t>
            </a:r>
            <a:r>
              <a:rPr lang="en-US" sz="2800" baseline="50000" dirty="0"/>
              <a:t>21</a:t>
            </a:r>
            <a:br>
              <a:rPr lang="en-US" sz="2800" dirty="0"/>
            </a:br>
            <a:br>
              <a:rPr lang="en-US" sz="2800" dirty="0"/>
            </a:br>
            <a:r>
              <a:rPr lang="en-US" sz="2000" dirty="0"/>
              <a:t>Example: </a:t>
            </a:r>
            <a:br>
              <a:rPr lang="en-US" sz="2000" dirty="0"/>
            </a:br>
            <a:r>
              <a:rPr lang="en-US" sz="2000" dirty="0"/>
              <a:t>Indicative environmental potential impacts for 3 different wall finishes</a:t>
            </a:r>
            <a:r>
              <a:rPr lang="en-US" sz="2400" dirty="0"/>
              <a:t>. </a:t>
            </a:r>
            <a:endParaRPr lang="fr-BE"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1443697"/>
              </p:ext>
            </p:extLst>
          </p:nvPr>
        </p:nvGraphicFramePr>
        <p:xfrm>
          <a:off x="457200" y="2547347"/>
          <a:ext cx="8229600" cy="2249805"/>
        </p:xfrm>
        <a:graphic>
          <a:graphicData uri="http://schemas.openxmlformats.org/drawingml/2006/table">
            <a:tbl>
              <a:tblPr firstRow="1" bandRow="1">
                <a:tableStyleId>{9DCAF9ED-07DC-4A11-8D7F-57B35C25682E}</a:tableStyleId>
              </a:tblPr>
              <a:tblGrid>
                <a:gridCol w="2386608">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r>
                        <a:rPr lang="fr-BE" dirty="0" err="1"/>
                        <a:t>Material</a:t>
                      </a:r>
                      <a:endParaRPr lang="fr-BE" dirty="0">
                        <a:latin typeface="+mn-lt"/>
                      </a:endParaRPr>
                    </a:p>
                  </a:txBody>
                  <a:tcPr/>
                </a:tc>
                <a:tc>
                  <a:txBody>
                    <a:bodyPr/>
                    <a:lstStyle/>
                    <a:p>
                      <a:pPr algn="ctr" fontAlgn="ctr"/>
                      <a:r>
                        <a:rPr lang="de-DE" sz="1600" u="none" strike="noStrike" dirty="0">
                          <a:effectLst/>
                        </a:rPr>
                        <a:t>PED (MJ/m</a:t>
                      </a:r>
                      <a:r>
                        <a:rPr lang="de-DE" sz="1600" u="none" strike="noStrike" baseline="30000" dirty="0">
                          <a:effectLst/>
                        </a:rPr>
                        <a:t>2</a:t>
                      </a:r>
                      <a:r>
                        <a:rPr lang="de-DE" sz="1600" u="none" strike="noStrike" dirty="0">
                          <a:effectLst/>
                        </a:rPr>
                        <a:t>)</a:t>
                      </a:r>
                      <a:endParaRPr lang="de-DE" sz="1600" b="1" i="0" u="none" strike="noStrike" dirty="0">
                        <a:solidFill>
                          <a:schemeClr val="bg1"/>
                        </a:solidFill>
                        <a:effectLst/>
                        <a:latin typeface="+mn-lt"/>
                      </a:endParaRPr>
                    </a:p>
                  </a:txBody>
                  <a:tcPr marL="9525" marR="9525" marT="9525" marB="0" anchor="ctr"/>
                </a:tc>
                <a:tc>
                  <a:txBody>
                    <a:bodyPr/>
                    <a:lstStyle/>
                    <a:p>
                      <a:pPr algn="ctr" fontAlgn="ctr"/>
                      <a:r>
                        <a:rPr lang="de-DE" sz="1600" u="none" strike="noStrike" dirty="0">
                          <a:effectLst/>
                        </a:rPr>
                        <a:t>GWP (Kg</a:t>
                      </a:r>
                      <a:r>
                        <a:rPr lang="de-DE" sz="1600" u="none" strike="noStrike" baseline="0" dirty="0">
                          <a:effectLst/>
                        </a:rPr>
                        <a:t> </a:t>
                      </a:r>
                      <a:r>
                        <a:rPr lang="de-DE" sz="1600" u="none" strike="noStrike" baseline="-25000" dirty="0">
                          <a:effectLst/>
                        </a:rPr>
                        <a:t>CO</a:t>
                      </a:r>
                      <a:r>
                        <a:rPr lang="de-DE" sz="1600" u="none" strike="noStrike" baseline="-46000" dirty="0">
                          <a:effectLst/>
                        </a:rPr>
                        <a:t>2</a:t>
                      </a:r>
                      <a:r>
                        <a:rPr lang="de-DE" sz="1600" u="none" strike="noStrike" baseline="-25000" dirty="0">
                          <a:effectLst/>
                        </a:rPr>
                        <a:t>-eq. </a:t>
                      </a:r>
                      <a:r>
                        <a:rPr lang="de-DE" sz="1600" u="none" strike="noStrike" dirty="0">
                          <a:effectLst/>
                        </a:rPr>
                        <a:t>/m</a:t>
                      </a:r>
                      <a:r>
                        <a:rPr lang="de-DE" sz="1600" u="none" strike="noStrike" baseline="30000" dirty="0">
                          <a:effectLst/>
                        </a:rPr>
                        <a:t>2</a:t>
                      </a:r>
                      <a:r>
                        <a:rPr lang="de-DE" sz="1600" u="none" strike="noStrike" baseline="0" dirty="0">
                          <a:effectLst/>
                        </a:rPr>
                        <a:t>)</a:t>
                      </a:r>
                      <a:endParaRPr lang="de-DE" sz="1600" b="1" i="0" u="none" strike="noStrike" dirty="0">
                        <a:solidFill>
                          <a:schemeClr val="bg1"/>
                        </a:solidFill>
                        <a:effectLst/>
                        <a:latin typeface="+mn-lt"/>
                      </a:endParaRPr>
                    </a:p>
                  </a:txBody>
                  <a:tcPr marL="9525" marR="9525" marT="9525" marB="0" anchor="ctr"/>
                </a:tc>
                <a:tc>
                  <a:txBody>
                    <a:bodyPr/>
                    <a:lstStyle/>
                    <a:p>
                      <a:pPr algn="ctr" fontAlgn="ctr"/>
                      <a:r>
                        <a:rPr lang="en-US" sz="1600" u="none" strike="noStrike" noProof="0" dirty="0">
                          <a:effectLst/>
                        </a:rPr>
                        <a:t>End-of-Life (EOL) scenario</a:t>
                      </a:r>
                      <a:endParaRPr lang="en-US" sz="1600" b="1" i="0" u="none" strike="noStrike" noProof="0" dirty="0">
                        <a:solidFill>
                          <a:schemeClr val="bg1"/>
                        </a:solidFill>
                        <a:effectLst/>
                        <a:latin typeface="+mn-lt"/>
                      </a:endParaRPr>
                    </a:p>
                  </a:txBody>
                  <a:tcPr marL="9525" marR="9525" marT="9525" marB="0" anchor="ctr"/>
                </a:tc>
                <a:extLst>
                  <a:ext uri="{0D108BD9-81ED-4DB2-BD59-A6C34878D82A}">
                    <a16:rowId xmlns:a16="http://schemas.microsoft.com/office/drawing/2014/main" val="10000"/>
                  </a:ext>
                </a:extLst>
              </a:tr>
              <a:tr h="370840">
                <a:tc>
                  <a:txBody>
                    <a:bodyPr/>
                    <a:lstStyle/>
                    <a:p>
                      <a:r>
                        <a:rPr lang="fr-BE" dirty="0"/>
                        <a:t>High pressure </a:t>
                      </a:r>
                      <a:r>
                        <a:rPr lang="fr-BE" dirty="0" err="1"/>
                        <a:t>laminate</a:t>
                      </a:r>
                      <a:r>
                        <a:rPr lang="fr-BE" dirty="0"/>
                        <a:t> </a:t>
                      </a:r>
                      <a:r>
                        <a:rPr lang="fr-BE" dirty="0" err="1"/>
                        <a:t>such</a:t>
                      </a:r>
                      <a:r>
                        <a:rPr lang="fr-BE" dirty="0"/>
                        <a:t> as </a:t>
                      </a:r>
                      <a:r>
                        <a:rPr lang="fr-BE" dirty="0" err="1"/>
                        <a:t>Trespa</a:t>
                      </a:r>
                      <a:r>
                        <a:rPr lang="fr-BE" dirty="0">
                          <a:sym typeface="Symbol"/>
                        </a:rPr>
                        <a:t></a:t>
                      </a:r>
                      <a:endParaRPr lang="fr-BE" dirty="0">
                        <a:latin typeface="+mn-lt"/>
                      </a:endParaRPr>
                    </a:p>
                  </a:txBody>
                  <a:tcPr/>
                </a:tc>
                <a:tc>
                  <a:txBody>
                    <a:bodyPr/>
                    <a:lstStyle/>
                    <a:p>
                      <a:pPr algn="ctr"/>
                      <a:r>
                        <a:rPr lang="fr-BE" dirty="0"/>
                        <a:t>759.3</a:t>
                      </a:r>
                      <a:endParaRPr lang="fr-BE" dirty="0">
                        <a:latin typeface="+mn-lt"/>
                      </a:endParaRPr>
                    </a:p>
                  </a:txBody>
                  <a:tcPr/>
                </a:tc>
                <a:tc>
                  <a:txBody>
                    <a:bodyPr/>
                    <a:lstStyle/>
                    <a:p>
                      <a:pPr algn="ctr"/>
                      <a:r>
                        <a:rPr lang="fr-BE" dirty="0"/>
                        <a:t>23.9</a:t>
                      </a:r>
                      <a:endParaRPr lang="fr-BE" dirty="0">
                        <a:latin typeface="+mn-lt"/>
                      </a:endParaRPr>
                    </a:p>
                  </a:txBody>
                  <a:tcPr/>
                </a:tc>
                <a:tc>
                  <a:txBody>
                    <a:bodyPr/>
                    <a:lstStyle/>
                    <a:p>
                      <a:r>
                        <a:rPr lang="fr-BE" dirty="0"/>
                        <a:t>50% </a:t>
                      </a:r>
                      <a:r>
                        <a:rPr lang="fr-BE" dirty="0" err="1"/>
                        <a:t>reuse</a:t>
                      </a:r>
                      <a:r>
                        <a:rPr lang="fr-BE" dirty="0"/>
                        <a:t> + 50% </a:t>
                      </a:r>
                      <a:r>
                        <a:rPr lang="fr-BE" dirty="0" err="1"/>
                        <a:t>landfill</a:t>
                      </a:r>
                      <a:endParaRPr lang="fr-BE" dirty="0">
                        <a:latin typeface="+mn-lt"/>
                      </a:endParaRPr>
                    </a:p>
                  </a:txBody>
                  <a:tcPr/>
                </a:tc>
                <a:extLst>
                  <a:ext uri="{0D108BD9-81ED-4DB2-BD59-A6C34878D82A}">
                    <a16:rowId xmlns:a16="http://schemas.microsoft.com/office/drawing/2014/main" val="10001"/>
                  </a:ext>
                </a:extLst>
              </a:tr>
              <a:tr h="370840">
                <a:tc>
                  <a:txBody>
                    <a:bodyPr/>
                    <a:lstStyle/>
                    <a:p>
                      <a:r>
                        <a:rPr lang="fr-BE" dirty="0" err="1"/>
                        <a:t>Generic</a:t>
                      </a:r>
                      <a:r>
                        <a:rPr lang="fr-BE" dirty="0"/>
                        <a:t> </a:t>
                      </a:r>
                      <a:r>
                        <a:rPr lang="fr-BE" dirty="0" err="1"/>
                        <a:t>stucco</a:t>
                      </a:r>
                      <a:endParaRPr lang="fr-BE" dirty="0">
                        <a:latin typeface="+mn-lt"/>
                      </a:endParaRPr>
                    </a:p>
                  </a:txBody>
                  <a:tcPr/>
                </a:tc>
                <a:tc>
                  <a:txBody>
                    <a:bodyPr/>
                    <a:lstStyle/>
                    <a:p>
                      <a:pPr algn="ctr"/>
                      <a:r>
                        <a:rPr lang="fr-BE" dirty="0"/>
                        <a:t>144.2</a:t>
                      </a:r>
                      <a:endParaRPr lang="fr-BE" dirty="0">
                        <a:latin typeface="+mn-lt"/>
                      </a:endParaRPr>
                    </a:p>
                  </a:txBody>
                  <a:tcPr/>
                </a:tc>
                <a:tc>
                  <a:txBody>
                    <a:bodyPr/>
                    <a:lstStyle/>
                    <a:p>
                      <a:pPr algn="ctr"/>
                      <a:r>
                        <a:rPr lang="fr-BE" dirty="0"/>
                        <a:t>12.7</a:t>
                      </a:r>
                      <a:endParaRPr lang="fr-BE" dirty="0">
                        <a:latin typeface="+mn-lt"/>
                      </a:endParaRPr>
                    </a:p>
                  </a:txBody>
                  <a:tcPr/>
                </a:tc>
                <a:tc>
                  <a:txBody>
                    <a:bodyPr/>
                    <a:lstStyle/>
                    <a:p>
                      <a:r>
                        <a:rPr lang="fr-BE" dirty="0"/>
                        <a:t>Not </a:t>
                      </a:r>
                      <a:r>
                        <a:rPr lang="fr-BE" dirty="0" err="1"/>
                        <a:t>recycled</a:t>
                      </a:r>
                      <a:endParaRPr lang="fr-BE" dirty="0">
                        <a:latin typeface="+mn-lt"/>
                      </a:endParaRPr>
                    </a:p>
                  </a:txBody>
                  <a:tcPr/>
                </a:tc>
                <a:extLst>
                  <a:ext uri="{0D108BD9-81ED-4DB2-BD59-A6C34878D82A}">
                    <a16:rowId xmlns:a16="http://schemas.microsoft.com/office/drawing/2014/main" val="10002"/>
                  </a:ext>
                </a:extLst>
              </a:tr>
              <a:tr h="370840">
                <a:tc>
                  <a:txBody>
                    <a:bodyPr/>
                    <a:lstStyle/>
                    <a:p>
                      <a:r>
                        <a:rPr lang="fr-BE" dirty="0" err="1"/>
                        <a:t>Stainless</a:t>
                      </a:r>
                      <a:r>
                        <a:rPr lang="fr-BE" dirty="0"/>
                        <a:t> </a:t>
                      </a:r>
                      <a:r>
                        <a:rPr lang="fr-BE" dirty="0" err="1"/>
                        <a:t>Steel</a:t>
                      </a:r>
                      <a:r>
                        <a:rPr lang="fr-BE" dirty="0"/>
                        <a:t> 0.5mm</a:t>
                      </a:r>
                      <a:endParaRPr lang="fr-BE" dirty="0">
                        <a:latin typeface="+mn-lt"/>
                      </a:endParaRPr>
                    </a:p>
                  </a:txBody>
                  <a:tcPr/>
                </a:tc>
                <a:tc>
                  <a:txBody>
                    <a:bodyPr/>
                    <a:lstStyle/>
                    <a:p>
                      <a:pPr algn="ctr"/>
                      <a:r>
                        <a:rPr lang="fr-BE" dirty="0"/>
                        <a:t>140.5</a:t>
                      </a:r>
                      <a:endParaRPr lang="fr-BE" dirty="0">
                        <a:latin typeface="+mn-lt"/>
                      </a:endParaRPr>
                    </a:p>
                  </a:txBody>
                  <a:tcPr/>
                </a:tc>
                <a:tc>
                  <a:txBody>
                    <a:bodyPr/>
                    <a:lstStyle/>
                    <a:p>
                      <a:pPr algn="ctr"/>
                      <a:r>
                        <a:rPr lang="fr-BE" dirty="0"/>
                        <a:t>7.2</a:t>
                      </a:r>
                      <a:endParaRPr lang="fr-BE" dirty="0">
                        <a:latin typeface="+mn-lt"/>
                      </a:endParaRPr>
                    </a:p>
                  </a:txBody>
                  <a:tcPr/>
                </a:tc>
                <a:tc>
                  <a:txBody>
                    <a:bodyPr/>
                    <a:lstStyle/>
                    <a:p>
                      <a:r>
                        <a:rPr lang="fr-BE" dirty="0"/>
                        <a:t>RR = 95%</a:t>
                      </a:r>
                      <a:endParaRPr lang="fr-BE" dirty="0">
                        <a:latin typeface="+mn-lt"/>
                      </a:endParaRPr>
                    </a:p>
                  </a:txBody>
                  <a:tcPr/>
                </a:tc>
                <a:extLst>
                  <a:ext uri="{0D108BD9-81ED-4DB2-BD59-A6C34878D82A}">
                    <a16:rowId xmlns:a16="http://schemas.microsoft.com/office/drawing/2014/main" val="10003"/>
                  </a:ext>
                </a:extLst>
              </a:tr>
              <a:tr h="370840">
                <a:tc>
                  <a:txBody>
                    <a:bodyPr/>
                    <a:lstStyle/>
                    <a:p>
                      <a:r>
                        <a:rPr lang="fr-BE" dirty="0" err="1"/>
                        <a:t>Stainless</a:t>
                      </a:r>
                      <a:r>
                        <a:rPr lang="fr-BE" dirty="0"/>
                        <a:t> </a:t>
                      </a:r>
                      <a:r>
                        <a:rPr lang="fr-BE" dirty="0" err="1"/>
                        <a:t>Steel</a:t>
                      </a:r>
                      <a:r>
                        <a:rPr lang="fr-BE" dirty="0"/>
                        <a:t> 0.8 mm</a:t>
                      </a:r>
                      <a:endParaRPr lang="fr-BE" dirty="0">
                        <a:latin typeface="+mn-lt"/>
                      </a:endParaRPr>
                    </a:p>
                  </a:txBody>
                  <a:tcPr/>
                </a:tc>
                <a:tc>
                  <a:txBody>
                    <a:bodyPr/>
                    <a:lstStyle/>
                    <a:p>
                      <a:pPr algn="ctr"/>
                      <a:r>
                        <a:rPr lang="fr-BE" dirty="0"/>
                        <a:t>191.7</a:t>
                      </a:r>
                      <a:endParaRPr lang="fr-BE" dirty="0">
                        <a:latin typeface="+mn-lt"/>
                      </a:endParaRPr>
                    </a:p>
                  </a:txBody>
                  <a:tcPr/>
                </a:tc>
                <a:tc>
                  <a:txBody>
                    <a:bodyPr/>
                    <a:lstStyle/>
                    <a:p>
                      <a:pPr algn="ctr"/>
                      <a:r>
                        <a:rPr lang="fr-BE" dirty="0"/>
                        <a:t>11.3</a:t>
                      </a:r>
                      <a:endParaRPr lang="fr-BE" dirty="0">
                        <a:latin typeface="+mn-lt"/>
                      </a:endParaRPr>
                    </a:p>
                  </a:txBody>
                  <a:tcPr/>
                </a:tc>
                <a:tc>
                  <a:txBody>
                    <a:bodyPr/>
                    <a:lstStyle/>
                    <a:p>
                      <a:r>
                        <a:rPr lang="fr-BE" dirty="0"/>
                        <a:t>RR = 95%</a:t>
                      </a:r>
                      <a:endParaRPr lang="fr-BE" dirty="0">
                        <a:latin typeface="+mn-lt"/>
                      </a:endParaRP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17</a:t>
            </a:fld>
            <a:endParaRPr lang="fr-BE"/>
          </a:p>
        </p:txBody>
      </p:sp>
    </p:spTree>
    <p:extLst>
      <p:ext uri="{BB962C8B-B14F-4D97-AF65-F5344CB8AC3E}">
        <p14:creationId xmlns:p14="http://schemas.microsoft.com/office/powerpoint/2010/main" val="1370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US" sz="2800" dirty="0"/>
              <a:t>Materials Efficiency</a:t>
            </a:r>
            <a:endParaRPr lang="fr-BE" sz="2800" dirty="0"/>
          </a:p>
        </p:txBody>
      </p:sp>
      <p:sp>
        <p:nvSpPr>
          <p:cNvPr id="3" name="Content Placeholder 2"/>
          <p:cNvSpPr>
            <a:spLocks noGrp="1"/>
          </p:cNvSpPr>
          <p:nvPr>
            <p:ph idx="1"/>
          </p:nvPr>
        </p:nvSpPr>
        <p:spPr>
          <a:xfrm>
            <a:off x="457200" y="1600200"/>
            <a:ext cx="8229600" cy="3701008"/>
          </a:xfrm>
        </p:spPr>
        <p:txBody>
          <a:bodyPr>
            <a:normAutofit/>
          </a:bodyPr>
          <a:lstStyle/>
          <a:p>
            <a:pPr marL="0" indent="0" algn="just">
              <a:buNone/>
            </a:pPr>
            <a:r>
              <a:rPr lang="en-US" sz="2400" b="1" dirty="0"/>
              <a:t>Reduce: </a:t>
            </a:r>
          </a:p>
          <a:p>
            <a:pPr marL="0" indent="0" algn="just">
              <a:buNone/>
            </a:pPr>
            <a:r>
              <a:rPr lang="en-US" sz="2400" dirty="0"/>
              <a:t>the quantity of raw material to produce Stainless Steel. (40%), consequently the CO2 emission decreases. </a:t>
            </a:r>
          </a:p>
          <a:p>
            <a:pPr marL="0" indent="0" algn="just">
              <a:buNone/>
            </a:pPr>
            <a:endParaRPr lang="en-US" sz="2400" dirty="0"/>
          </a:p>
          <a:p>
            <a:pPr marL="0" indent="0" algn="just">
              <a:buNone/>
            </a:pPr>
            <a:r>
              <a:rPr lang="en-US" sz="2400" b="1" dirty="0"/>
              <a:t>Reuse:</a:t>
            </a:r>
          </a:p>
          <a:p>
            <a:pPr marL="0" indent="0" algn="just">
              <a:buNone/>
            </a:pPr>
            <a:r>
              <a:rPr lang="en-US" sz="2400" dirty="0"/>
              <a:t>The durability of stainless steels makes reuse very important. </a:t>
            </a:r>
          </a:p>
          <a:p>
            <a:pPr marL="0" indent="0" algn="just">
              <a:buNone/>
            </a:pPr>
            <a:r>
              <a:rPr lang="en-US" sz="2400" dirty="0"/>
              <a:t>Examples: Bottles, mugs, cups, straws…</a:t>
            </a:r>
          </a:p>
          <a:p>
            <a:pPr marL="0" indent="0" algn="just">
              <a:buNone/>
            </a:pPr>
            <a:r>
              <a:rPr lang="fr-FR" sz="2400" dirty="0"/>
              <a:t>Single use of plastics </a:t>
            </a:r>
            <a:r>
              <a:rPr lang="fr-FR" sz="2400" dirty="0" err="1"/>
              <a:t>is</a:t>
            </a:r>
            <a:r>
              <a:rPr lang="fr-FR" sz="2400" dirty="0"/>
              <a:t> </a:t>
            </a:r>
            <a:r>
              <a:rPr lang="fr-FR" sz="2400" dirty="0" err="1"/>
              <a:t>increasingly</a:t>
            </a:r>
            <a:r>
              <a:rPr lang="fr-FR" sz="2400" dirty="0"/>
              <a:t> </a:t>
            </a:r>
            <a:r>
              <a:rPr lang="fr-FR" sz="2400" dirty="0" err="1"/>
              <a:t>banned</a:t>
            </a:r>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9596" y="5157192"/>
            <a:ext cx="1580710" cy="158417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Slide Number Placeholder 4"/>
          <p:cNvSpPr>
            <a:spLocks noGrp="1"/>
          </p:cNvSpPr>
          <p:nvPr>
            <p:ph type="sldNum" sz="quarter" idx="12"/>
          </p:nvPr>
        </p:nvSpPr>
        <p:spPr/>
        <p:txBody>
          <a:bodyPr/>
          <a:lstStyle/>
          <a:p>
            <a:fld id="{BF73EC7F-79ED-4C17-9829-92AE53B2AB65}" type="slidenum">
              <a:rPr lang="fr-BE" smtClean="0"/>
              <a:t>18</a:t>
            </a:fld>
            <a:endParaRPr lang="fr-BE"/>
          </a:p>
        </p:txBody>
      </p:sp>
    </p:spTree>
    <p:extLst>
      <p:ext uri="{BB962C8B-B14F-4D97-AF65-F5344CB8AC3E}">
        <p14:creationId xmlns:p14="http://schemas.microsoft.com/office/powerpoint/2010/main" val="2978196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a:bodyPr>
          <a:lstStyle/>
          <a:p>
            <a:r>
              <a:rPr lang="fr-BE" sz="2800" b="0" dirty="0" err="1"/>
              <a:t>Example</a:t>
            </a:r>
            <a:r>
              <a:rPr lang="fr-BE" sz="2800" b="0" dirty="0"/>
              <a:t>: </a:t>
            </a:r>
            <a:r>
              <a:rPr lang="fr-BE" sz="2800" b="0" dirty="0" err="1"/>
              <a:t>Reuse</a:t>
            </a:r>
            <a:r>
              <a:rPr lang="fr-BE" sz="2800" b="0" dirty="0"/>
              <a:t> </a:t>
            </a:r>
            <a:r>
              <a:rPr lang="fr-BE" sz="2800" b="0" baseline="50000" dirty="0"/>
              <a:t>22</a:t>
            </a:r>
          </a:p>
        </p:txBody>
      </p:sp>
      <p:pic>
        <p:nvPicPr>
          <p:cNvPr id="9" name="Picture 6"/>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r="46036" b="1751"/>
          <a:stretch/>
        </p:blipFill>
        <p:spPr>
          <a:xfrm>
            <a:off x="1792288" y="737419"/>
            <a:ext cx="2960687" cy="3920306"/>
          </a:xfrm>
          <a:ln>
            <a:solidFill>
              <a:schemeClr val="tx1"/>
            </a:solidFill>
          </a:ln>
        </p:spPr>
      </p:pic>
      <p:sp>
        <p:nvSpPr>
          <p:cNvPr id="6" name="Text Placeholder 5"/>
          <p:cNvSpPr>
            <a:spLocks noGrp="1"/>
          </p:cNvSpPr>
          <p:nvPr>
            <p:ph type="body" sz="half" idx="2"/>
          </p:nvPr>
        </p:nvSpPr>
        <p:spPr>
          <a:xfrm>
            <a:off x="1792288" y="5367338"/>
            <a:ext cx="5486400" cy="1158006"/>
          </a:xfrm>
        </p:spPr>
        <p:txBody>
          <a:bodyPr>
            <a:noAutofit/>
          </a:bodyPr>
          <a:lstStyle/>
          <a:p>
            <a:pPr algn="just"/>
            <a:r>
              <a:rPr lang="en-US" sz="1800" dirty="0"/>
              <a:t>The Stainless Steel panels had become dirty and scratched after about 50 years use. During renovation of the lobby, the 50-year old stainless steel panels were removed, cleaned, refinished and reused. </a:t>
            </a:r>
          </a:p>
        </p:txBody>
      </p:sp>
      <p:pic>
        <p:nvPicPr>
          <p:cNvPr id="1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BF73EC7F-79ED-4C17-9829-92AE53B2AB65}" type="slidenum">
              <a:rPr lang="fr-BE" smtClean="0"/>
              <a:t>19</a:t>
            </a:fld>
            <a:endParaRPr lang="fr-BE"/>
          </a:p>
        </p:txBody>
      </p:sp>
      <p:pic>
        <p:nvPicPr>
          <p:cNvPr id="7" name="Picture 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111" b="1751"/>
          <a:stretch/>
        </p:blipFill>
        <p:spPr>
          <a:xfrm>
            <a:off x="4828356" y="737419"/>
            <a:ext cx="2407940" cy="3920306"/>
          </a:xfrm>
          <a:prstGeom prst="rect">
            <a:avLst/>
          </a:prstGeom>
          <a:ln>
            <a:solidFill>
              <a:schemeClr val="tx1"/>
            </a:solidFill>
          </a:ln>
        </p:spPr>
      </p:pic>
    </p:spTree>
    <p:extLst>
      <p:ext uri="{BB962C8B-B14F-4D97-AF65-F5344CB8AC3E}">
        <p14:creationId xmlns:p14="http://schemas.microsoft.com/office/powerpoint/2010/main" val="1964723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lang="fr-BE" dirty="0"/>
          </a:p>
        </p:txBody>
      </p:sp>
      <p:sp>
        <p:nvSpPr>
          <p:cNvPr id="5" name="Content Placeholder 4"/>
          <p:cNvSpPr>
            <a:spLocks noGrp="1"/>
          </p:cNvSpPr>
          <p:nvPr>
            <p:ph idx="1"/>
          </p:nvPr>
        </p:nvSpPr>
        <p:spPr/>
        <p:txBody>
          <a:bodyPr>
            <a:noAutofit/>
          </a:bodyPr>
          <a:lstStyle/>
          <a:p>
            <a:pPr algn="just"/>
            <a:r>
              <a:rPr lang="fr-FR" sz="2200" b="1" dirty="0" err="1"/>
              <a:t>Greenhouse</a:t>
            </a:r>
            <a:r>
              <a:rPr lang="fr-FR" sz="2200" b="1" dirty="0"/>
              <a:t> </a:t>
            </a:r>
            <a:r>
              <a:rPr lang="fr-FR" sz="2200" b="1" dirty="0" err="1"/>
              <a:t>Gas</a:t>
            </a:r>
            <a:r>
              <a:rPr lang="fr-FR" sz="2200" b="1" dirty="0"/>
              <a:t> (GHG)</a:t>
            </a:r>
            <a:r>
              <a:rPr lang="fr-FR" sz="2200" dirty="0"/>
              <a:t>:</a:t>
            </a:r>
            <a:r>
              <a:rPr lang="fr-FR" sz="2200" b="1" dirty="0"/>
              <a:t>  </a:t>
            </a:r>
            <a:r>
              <a:rPr lang="fr-FR" sz="2200" dirty="0"/>
              <a:t>Emission </a:t>
            </a:r>
            <a:r>
              <a:rPr lang="en-US" sz="2200" dirty="0" err="1"/>
              <a:t>Tonnes</a:t>
            </a:r>
            <a:r>
              <a:rPr lang="en-US" sz="2200" dirty="0"/>
              <a:t> of CO2-eq /</a:t>
            </a:r>
            <a:r>
              <a:rPr lang="en-US" sz="2200" dirty="0" err="1"/>
              <a:t>Tonne</a:t>
            </a:r>
            <a:r>
              <a:rPr lang="en-US" sz="2200" dirty="0"/>
              <a:t> Steel </a:t>
            </a:r>
            <a:r>
              <a:rPr lang="fr-FR" sz="2200" baseline="50000" dirty="0"/>
              <a:t>(1)</a:t>
            </a:r>
            <a:r>
              <a:rPr lang="fr-FR" sz="2200" dirty="0"/>
              <a:t> </a:t>
            </a:r>
            <a:endParaRPr lang="en-US" sz="2200" dirty="0"/>
          </a:p>
          <a:p>
            <a:pPr algn="just"/>
            <a:r>
              <a:rPr lang="en-US" sz="2200" b="1" dirty="0"/>
              <a:t>Global Warming Potential</a:t>
            </a:r>
            <a:r>
              <a:rPr lang="en-US" sz="2200" dirty="0"/>
              <a:t>: no unit  Ratio of  the abilities of different greenhouse gases (GHG) to trap heat in the atmosphere relative to that of carbon dioxide (CO2) </a:t>
            </a:r>
            <a:r>
              <a:rPr lang="en-US" sz="2200" b="1" baseline="50000" dirty="0"/>
              <a:t>(2)</a:t>
            </a:r>
            <a:r>
              <a:rPr lang="en-US" sz="2200" dirty="0"/>
              <a:t>.  For instance, the GWP of Methane is </a:t>
            </a:r>
            <a:r>
              <a:rPr lang="en-US" sz="2200" b="1" dirty="0"/>
              <a:t>28 over a 100-year period.</a:t>
            </a:r>
            <a:r>
              <a:rPr lang="en-US" sz="2200" dirty="0"/>
              <a:t> The primary GHG emitted in the steelmaking is CO2.</a:t>
            </a:r>
          </a:p>
          <a:p>
            <a:pPr algn="just"/>
            <a:r>
              <a:rPr lang="fr-FR" sz="2200" b="1" dirty="0" err="1"/>
              <a:t>Primary</a:t>
            </a:r>
            <a:r>
              <a:rPr lang="fr-FR" sz="2200" b="1" dirty="0"/>
              <a:t> </a:t>
            </a:r>
            <a:r>
              <a:rPr lang="fr-FR" sz="2200" b="1" dirty="0" err="1"/>
              <a:t>Energy</a:t>
            </a:r>
            <a:r>
              <a:rPr lang="fr-FR" sz="2200" b="1" dirty="0"/>
              <a:t> </a:t>
            </a:r>
            <a:r>
              <a:rPr lang="fr-FR" sz="2200" b="1" dirty="0" err="1"/>
              <a:t>Consumption</a:t>
            </a:r>
            <a:r>
              <a:rPr lang="fr-FR" sz="2200" b="1" dirty="0"/>
              <a:t> (GJ/T) </a:t>
            </a:r>
            <a:r>
              <a:rPr lang="en-US" sz="2200" b="1" dirty="0"/>
              <a:t>GWP also called Energy Intensity </a:t>
            </a:r>
            <a:r>
              <a:rPr lang="fr-FR" sz="2200" dirty="0"/>
              <a:t>:</a:t>
            </a:r>
            <a:r>
              <a:rPr lang="fr-FR" sz="2200" b="1" dirty="0"/>
              <a:t> </a:t>
            </a:r>
            <a:r>
              <a:rPr lang="en-US" sz="2200" dirty="0"/>
              <a:t>The energy consumption required to produce 1 </a:t>
            </a:r>
            <a:r>
              <a:rPr lang="en-US" sz="2200" dirty="0" err="1"/>
              <a:t>tonne</a:t>
            </a:r>
            <a:r>
              <a:rPr lang="en-US" sz="2200" dirty="0"/>
              <a:t> of  primary material (such as steel). </a:t>
            </a:r>
            <a:r>
              <a:rPr lang="fr-FR" sz="2200" baseline="50000" dirty="0"/>
              <a:t>(1)</a:t>
            </a:r>
          </a:p>
          <a:p>
            <a:pPr algn="just"/>
            <a:r>
              <a:rPr lang="en-US" sz="2200" b="1" dirty="0"/>
              <a:t>Gross Energy Requirement (GER)</a:t>
            </a:r>
            <a:r>
              <a:rPr lang="en-US" sz="2200" dirty="0"/>
              <a:t>:</a:t>
            </a:r>
            <a:r>
              <a:rPr lang="en-US" sz="2200" b="1" dirty="0"/>
              <a:t>  </a:t>
            </a:r>
            <a:r>
              <a:rPr lang="en-US" sz="2200" dirty="0"/>
              <a:t>is the total amount of energy required for a product. </a:t>
            </a:r>
            <a:r>
              <a:rPr lang="fr-FR" sz="2200" baseline="50000" dirty="0"/>
              <a:t>(8)</a:t>
            </a:r>
          </a:p>
          <a:p>
            <a:pPr algn="just"/>
            <a:r>
              <a:rPr lang="fr-FR" sz="2200" b="1" dirty="0" err="1"/>
              <a:t>Materials</a:t>
            </a:r>
            <a:r>
              <a:rPr lang="fr-FR" sz="2200" b="1" dirty="0"/>
              <a:t> </a:t>
            </a:r>
            <a:r>
              <a:rPr lang="fr-FR" sz="2200" b="1" dirty="0" err="1"/>
              <a:t>Efficiency</a:t>
            </a:r>
            <a:r>
              <a:rPr lang="fr-FR" sz="2200" dirty="0"/>
              <a:t>: </a:t>
            </a:r>
            <a:r>
              <a:rPr lang="en-US" sz="2200" dirty="0"/>
              <a:t>Measures the amount of material not sent for permanent disposal, landfill or incineration,  relative to crude steel production. </a:t>
            </a:r>
            <a:r>
              <a:rPr lang="fr-FR" sz="2200" baseline="50000" dirty="0"/>
              <a:t>(1)</a:t>
            </a:r>
            <a:endParaRPr lang="en-US" sz="2200" baseline="50000"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2</a:t>
            </a:fld>
            <a:endParaRPr lang="fr-BE"/>
          </a:p>
        </p:txBody>
      </p:sp>
    </p:spTree>
    <p:extLst>
      <p:ext uri="{BB962C8B-B14F-4D97-AF65-F5344CB8AC3E}">
        <p14:creationId xmlns:p14="http://schemas.microsoft.com/office/powerpoint/2010/main" val="1996891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2800" dirty="0"/>
              <a:t>Materials Efficiency</a:t>
            </a:r>
            <a:endParaRPr lang="fr-BE" sz="2800" dirty="0"/>
          </a:p>
        </p:txBody>
      </p:sp>
      <p:sp>
        <p:nvSpPr>
          <p:cNvPr id="3" name="Content Placeholder 2"/>
          <p:cNvSpPr>
            <a:spLocks noGrp="1"/>
          </p:cNvSpPr>
          <p:nvPr>
            <p:ph idx="1"/>
          </p:nvPr>
        </p:nvSpPr>
        <p:spPr>
          <a:xfrm>
            <a:off x="457200" y="1600200"/>
            <a:ext cx="8229600" cy="3052936"/>
          </a:xfrm>
        </p:spPr>
        <p:txBody>
          <a:bodyPr>
            <a:normAutofit/>
          </a:bodyPr>
          <a:lstStyle/>
          <a:p>
            <a:pPr marL="0" indent="0" algn="just">
              <a:buNone/>
            </a:pPr>
            <a:r>
              <a:rPr lang="en-US" sz="2400" b="1" dirty="0"/>
              <a:t>Recycle:</a:t>
            </a:r>
          </a:p>
          <a:p>
            <a:pPr marL="0" indent="0" algn="just">
              <a:buNone/>
            </a:pPr>
            <a:r>
              <a:rPr lang="en-US" sz="2400" dirty="0"/>
              <a:t>Stainless Steel is 100% recyclable, all the scrap collected (82%) is reused.</a:t>
            </a:r>
          </a:p>
          <a:p>
            <a:pPr marL="0" indent="0" algn="just">
              <a:buNone/>
            </a:pPr>
            <a:r>
              <a:rPr lang="en-US" sz="2400" dirty="0"/>
              <a:t>Zero-waste stainless steel production </a:t>
            </a:r>
            <a:r>
              <a:rPr lang="en-US" sz="2400" dirty="0">
                <a:sym typeface="Wingdings"/>
              </a:rPr>
              <a:t> </a:t>
            </a:r>
            <a:r>
              <a:rPr lang="en-US" sz="2400" dirty="0"/>
              <a:t>Slag and dust are the main by-products and waste which result from steelmaking. Example: Slag products can be used in the asphalt for road construction. </a:t>
            </a:r>
          </a:p>
          <a:p>
            <a:pPr algn="just"/>
            <a:endParaRPr lang="fr-BE"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35770"/>
            <a:ext cx="1253970" cy="12490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F73EC7F-79ED-4C17-9829-92AE53B2AB65}" type="slidenum">
              <a:rPr lang="fr-BE" smtClean="0"/>
              <a:t>20</a:t>
            </a:fld>
            <a:endParaRPr lang="fr-BE"/>
          </a:p>
        </p:txBody>
      </p:sp>
    </p:spTree>
    <p:extLst>
      <p:ext uri="{BB962C8B-B14F-4D97-AF65-F5344CB8AC3E}">
        <p14:creationId xmlns:p14="http://schemas.microsoft.com/office/powerpoint/2010/main" val="2976831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LEED* and Stainless LCI Data</a:t>
            </a:r>
            <a:endParaRPr lang="en-US" dirty="0"/>
          </a:p>
        </p:txBody>
      </p:sp>
      <p:sp>
        <p:nvSpPr>
          <p:cNvPr id="3" name="Content Placeholder 2"/>
          <p:cNvSpPr>
            <a:spLocks noGrp="1"/>
          </p:cNvSpPr>
          <p:nvPr>
            <p:ph idx="1"/>
          </p:nvPr>
        </p:nvSpPr>
        <p:spPr>
          <a:xfrm>
            <a:off x="457200" y="1600200"/>
            <a:ext cx="8229600" cy="4997152"/>
          </a:xfrm>
        </p:spPr>
        <p:txBody>
          <a:bodyPr>
            <a:noAutofit/>
          </a:bodyPr>
          <a:lstStyle/>
          <a:p>
            <a:r>
              <a:rPr lang="en-US" sz="2400" dirty="0"/>
              <a:t>U.S. Green Building Council released “*Leadership in Energy and Environmental Design” version 4  (LEED v4) in 2013</a:t>
            </a:r>
          </a:p>
          <a:p>
            <a:pPr lvl="1"/>
            <a:r>
              <a:rPr lang="en-US" sz="2000" dirty="0"/>
              <a:t>New version includes changes that are favorable to stainless: </a:t>
            </a:r>
          </a:p>
          <a:p>
            <a:pPr lvl="2"/>
            <a:r>
              <a:rPr lang="en-US" sz="1800" dirty="0"/>
              <a:t>Greater emphasis on service life</a:t>
            </a:r>
          </a:p>
          <a:p>
            <a:pPr lvl="2"/>
            <a:r>
              <a:rPr lang="en-US" sz="1800" dirty="0"/>
              <a:t>Tighter requirements on </a:t>
            </a:r>
            <a:r>
              <a:rPr lang="en-US" sz="1800"/>
              <a:t>VOC** </a:t>
            </a:r>
            <a:r>
              <a:rPr lang="en-US" sz="1800" dirty="0"/>
              <a:t>emissions (a problem for some materials such as plastics)  </a:t>
            </a:r>
          </a:p>
          <a:p>
            <a:r>
              <a:rPr lang="en-US" sz="2400" dirty="0"/>
              <a:t>U.S. General Services Administration (manages US government buildings and properties) recently endorsed the use of LEED</a:t>
            </a:r>
          </a:p>
          <a:p>
            <a:pPr lvl="1"/>
            <a:r>
              <a:rPr lang="en-US" sz="2000" dirty="0"/>
              <a:t>State and local governments increasingly require LEED or similar certifications for new buildings or modifications </a:t>
            </a:r>
          </a:p>
          <a:p>
            <a:pPr marL="57150" indent="0">
              <a:buNone/>
            </a:pPr>
            <a:endParaRPr lang="fr-FR" sz="2400" dirty="0">
              <a:solidFill>
                <a:srgbClr val="0070C0"/>
              </a:solidFill>
            </a:endParaRPr>
          </a:p>
          <a:p>
            <a:pPr marL="57150" indent="0">
              <a:buNone/>
            </a:pPr>
            <a:r>
              <a:rPr lang="fr-FR" sz="1800" dirty="0"/>
              <a:t>** VOC: Volatile </a:t>
            </a:r>
            <a:r>
              <a:rPr lang="fr-FR" sz="1800" dirty="0" err="1"/>
              <a:t>Organic</a:t>
            </a:r>
            <a:r>
              <a:rPr lang="fr-FR" sz="1800" dirty="0"/>
              <a:t> Compounds: for </a:t>
            </a:r>
            <a:r>
              <a:rPr lang="fr-FR" sz="1800" dirty="0" err="1"/>
              <a:t>Stainless</a:t>
            </a:r>
            <a:r>
              <a:rPr lang="fr-FR" sz="1800" dirty="0"/>
              <a:t> </a:t>
            </a:r>
            <a:r>
              <a:rPr lang="fr-FR" sz="1800" dirty="0" err="1"/>
              <a:t>Steel</a:t>
            </a:r>
            <a:r>
              <a:rPr lang="fr-FR" sz="1800" dirty="0"/>
              <a:t>, </a:t>
            </a:r>
            <a:r>
              <a:rPr lang="fr-FR" sz="1800" dirty="0" err="1"/>
              <a:t>very</a:t>
            </a:r>
            <a:r>
              <a:rPr lang="fr-FR" sz="1800" dirty="0"/>
              <a:t> </a:t>
            </a:r>
            <a:r>
              <a:rPr lang="fr-FR" sz="1800" dirty="0" err="1"/>
              <a:t>small</a:t>
            </a:r>
            <a:r>
              <a:rPr lang="fr-FR" sz="1800" dirty="0"/>
              <a:t> </a:t>
            </a:r>
            <a:r>
              <a:rPr lang="fr-FR" sz="1800" dirty="0" err="1"/>
              <a:t>emissions</a:t>
            </a:r>
            <a:r>
              <a:rPr lang="fr-FR" sz="1800" dirty="0"/>
              <a:t> </a:t>
            </a:r>
            <a:r>
              <a:rPr lang="fr-FR" sz="1800" dirty="0" err="1"/>
              <a:t>during</a:t>
            </a:r>
            <a:r>
              <a:rPr lang="fr-FR" sz="1800" dirty="0"/>
              <a:t> </a:t>
            </a:r>
            <a:r>
              <a:rPr lang="fr-FR" sz="1800" dirty="0" err="1"/>
              <a:t>processing&amp;fabrication</a:t>
            </a:r>
            <a:r>
              <a:rPr lang="fr-FR" sz="1800" dirty="0"/>
              <a:t> (no data </a:t>
            </a:r>
            <a:r>
              <a:rPr lang="fr-FR" sz="1800" dirty="0" err="1"/>
              <a:t>available</a:t>
            </a:r>
            <a:r>
              <a:rPr lang="fr-FR" sz="1800" dirty="0"/>
              <a:t> </a:t>
            </a:r>
            <a:r>
              <a:rPr lang="fr-FR" sz="1800" dirty="0" err="1"/>
              <a:t>yet</a:t>
            </a:r>
            <a:r>
              <a:rPr lang="fr-FR" sz="1800" dirty="0"/>
              <a:t>)  and none </a:t>
            </a:r>
            <a:r>
              <a:rPr lang="fr-FR" sz="1800" dirty="0" err="1"/>
              <a:t>during</a:t>
            </a:r>
            <a:r>
              <a:rPr lang="fr-FR" sz="1800" dirty="0"/>
              <a:t> use</a:t>
            </a:r>
            <a:endParaRPr lang="en-US" sz="1800" dirty="0"/>
          </a:p>
        </p:txBody>
      </p:sp>
    </p:spTree>
    <p:extLst>
      <p:ext uri="{BB962C8B-B14F-4D97-AF65-F5344CB8AC3E}">
        <p14:creationId xmlns:p14="http://schemas.microsoft.com/office/powerpoint/2010/main" val="8267663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Sustainable building with Stainless steel - The David L. Lawrence Convention Center, Pittsburgh (2003) </a:t>
            </a:r>
            <a:r>
              <a:rPr lang="en-US" baseline="50000" dirty="0"/>
              <a:t>26</a:t>
            </a:r>
            <a:endParaRPr lang="fr-BE" baseline="50000" dirty="0"/>
          </a:p>
        </p:txBody>
      </p:sp>
      <p:pic>
        <p:nvPicPr>
          <p:cNvPr id="11" name="Picture 2" descr="http://www.pgh-sea.com/images/conventioncenter.jpg"/>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t="158" b="158"/>
          <a:stretch/>
        </p:blipFill>
        <p:spPr>
          <a:ln>
            <a:solidFill>
              <a:schemeClr val="tx1"/>
            </a:solidFill>
          </a:ln>
        </p:spPr>
      </p:pic>
      <p:sp>
        <p:nvSpPr>
          <p:cNvPr id="17" name="Text Placeholder 16"/>
          <p:cNvSpPr>
            <a:spLocks noGrp="1"/>
          </p:cNvSpPr>
          <p:nvPr>
            <p:ph type="body" sz="half" idx="2"/>
          </p:nvPr>
        </p:nvSpPr>
        <p:spPr>
          <a:xfrm>
            <a:off x="1792288" y="5367338"/>
            <a:ext cx="5486400" cy="1374030"/>
          </a:xfrm>
        </p:spPr>
        <p:txBody>
          <a:bodyPr>
            <a:normAutofit/>
          </a:bodyPr>
          <a:lstStyle/>
          <a:p>
            <a:r>
              <a:rPr lang="en-US" dirty="0"/>
              <a:t>Stainless steel roof: </a:t>
            </a:r>
          </a:p>
          <a:p>
            <a:pPr marL="285750" indent="-285750">
              <a:buFont typeface="Arial" panose="020B0604020202020204" pitchFamily="34" charset="0"/>
              <a:buChar char="•"/>
            </a:pPr>
            <a:r>
              <a:rPr lang="en-US" dirty="0"/>
              <a:t>S30400 stainless steel </a:t>
            </a:r>
          </a:p>
          <a:p>
            <a:pPr marL="285750" indent="-285750">
              <a:buFont typeface="Arial" panose="020B0604020202020204" pitchFamily="34" charset="0"/>
              <a:buChar char="•"/>
            </a:pPr>
            <a:r>
              <a:rPr lang="en-US" dirty="0"/>
              <a:t>Measuring: 280 × 96m</a:t>
            </a:r>
          </a:p>
          <a:p>
            <a:pPr marL="285750" indent="-285750">
              <a:buFont typeface="Arial" panose="020B0604020202020204" pitchFamily="34" charset="0"/>
              <a:buChar char="•"/>
            </a:pPr>
            <a:r>
              <a:rPr lang="en-US" dirty="0"/>
              <a:t>Sheathed with 23,000m2 of 0.6mm (24-gauge), weighing about 136 </a:t>
            </a:r>
            <a:r>
              <a:rPr lang="en-US" dirty="0" err="1"/>
              <a:t>tonnes</a:t>
            </a:r>
            <a:r>
              <a:rPr lang="en-US" dirty="0"/>
              <a:t>.</a:t>
            </a:r>
            <a:endParaRPr lang="de-DE"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22</a:t>
            </a:fld>
            <a:endParaRPr lang="fr-BE"/>
          </a:p>
        </p:txBody>
      </p:sp>
      <p:pic>
        <p:nvPicPr>
          <p:cNvPr id="10" name="Picture 9" descr="leed gold Amonix Receives LEED Certifica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28797">
            <a:off x="2061233" y="942470"/>
            <a:ext cx="1448069" cy="13589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8331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Sustainable building with Stainless steel: </a:t>
            </a:r>
            <a:br>
              <a:rPr lang="en-US" dirty="0"/>
            </a:br>
            <a:r>
              <a:rPr lang="en-US" dirty="0"/>
              <a:t>the Gold LEED status</a:t>
            </a:r>
            <a:endParaRPr lang="fr-BE" dirty="0"/>
          </a:p>
        </p:txBody>
      </p:sp>
      <p:sp>
        <p:nvSpPr>
          <p:cNvPr id="8" name="Content Placeholder 7"/>
          <p:cNvSpPr>
            <a:spLocks noGrp="1"/>
          </p:cNvSpPr>
          <p:nvPr>
            <p:ph idx="1"/>
          </p:nvPr>
        </p:nvSpPr>
        <p:spPr/>
        <p:txBody>
          <a:bodyPr>
            <a:normAutofit/>
          </a:bodyPr>
          <a:lstStyle/>
          <a:p>
            <a:pPr marL="0" indent="0">
              <a:buNone/>
            </a:pPr>
            <a:r>
              <a:rPr lang="en-US" dirty="0"/>
              <a:t>The Gold </a:t>
            </a:r>
            <a:r>
              <a:rPr lang="en-US" b="1" dirty="0"/>
              <a:t>LEED</a:t>
            </a:r>
            <a:r>
              <a:rPr lang="en-US" dirty="0"/>
              <a:t> (Leadership in Energy and Environment Design) status recognizes:</a:t>
            </a:r>
          </a:p>
          <a:p>
            <a:pPr lvl="1"/>
            <a:r>
              <a:rPr lang="en-US" dirty="0"/>
              <a:t>the </a:t>
            </a:r>
            <a:r>
              <a:rPr lang="en-US" dirty="0" err="1"/>
              <a:t>centre’s</a:t>
            </a:r>
            <a:r>
              <a:rPr lang="en-US" dirty="0"/>
              <a:t> brownfield redevelopment</a:t>
            </a:r>
          </a:p>
          <a:p>
            <a:pPr lvl="1"/>
            <a:r>
              <a:rPr lang="en-US" dirty="0"/>
              <a:t>accommodation of alternative transportation</a:t>
            </a:r>
          </a:p>
          <a:p>
            <a:pPr lvl="1"/>
            <a:r>
              <a:rPr lang="en-US" dirty="0"/>
              <a:t>reduced water use</a:t>
            </a:r>
          </a:p>
          <a:p>
            <a:pPr lvl="1"/>
            <a:r>
              <a:rPr lang="en-US" dirty="0"/>
              <a:t>efficient energy performance</a:t>
            </a:r>
          </a:p>
          <a:p>
            <a:pPr lvl="1"/>
            <a:r>
              <a:rPr lang="en-US" dirty="0"/>
              <a:t>use of materials that emit no or low amounts of toxins</a:t>
            </a:r>
          </a:p>
          <a:p>
            <a:pPr lvl="1"/>
            <a:r>
              <a:rPr lang="de-DE" dirty="0"/>
              <a:t>innovative design</a:t>
            </a:r>
          </a:p>
        </p:txBody>
      </p:sp>
      <p:sp>
        <p:nvSpPr>
          <p:cNvPr id="2" name="Slide Number Placeholder 1"/>
          <p:cNvSpPr>
            <a:spLocks noGrp="1"/>
          </p:cNvSpPr>
          <p:nvPr>
            <p:ph type="sldNum" sz="quarter" idx="12"/>
          </p:nvPr>
        </p:nvSpPr>
        <p:spPr/>
        <p:txBody>
          <a:bodyPr/>
          <a:lstStyle/>
          <a:p>
            <a:fld id="{BF73EC7F-79ED-4C17-9829-92AE53B2AB65}" type="slidenum">
              <a:rPr lang="fr-BE" smtClean="0"/>
              <a:pPr/>
              <a:t>23</a:t>
            </a:fld>
            <a:endParaRPr lang="fr-BE"/>
          </a:p>
        </p:txBody>
      </p:sp>
    </p:spTree>
    <p:extLst>
      <p:ext uri="{BB962C8B-B14F-4D97-AF65-F5344CB8AC3E}">
        <p14:creationId xmlns:p14="http://schemas.microsoft.com/office/powerpoint/2010/main" val="3408516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Sustainable Civil Works with Stainless:</a:t>
            </a:r>
            <a:br>
              <a:rPr lang="en-US" dirty="0"/>
            </a:br>
            <a:r>
              <a:rPr lang="en-US" dirty="0"/>
              <a:t>The </a:t>
            </a:r>
            <a:r>
              <a:rPr lang="en-US" dirty="0" err="1"/>
              <a:t>Progreso</a:t>
            </a:r>
            <a:r>
              <a:rPr lang="en-US" dirty="0"/>
              <a:t> Pier </a:t>
            </a:r>
            <a:r>
              <a:rPr lang="en-US" baseline="30000" dirty="0"/>
              <a:t>(27)</a:t>
            </a:r>
            <a:endParaRPr lang="fr-BE" dirty="0"/>
          </a:p>
        </p:txBody>
      </p:sp>
      <p:sp>
        <p:nvSpPr>
          <p:cNvPr id="7" name="Text Placeholder 6"/>
          <p:cNvSpPr>
            <a:spLocks noGrp="1"/>
          </p:cNvSpPr>
          <p:nvPr>
            <p:ph type="body" sz="half" idx="2"/>
          </p:nvPr>
        </p:nvSpPr>
        <p:spPr/>
        <p:txBody>
          <a:bodyPr/>
          <a:lstStyle/>
          <a:p>
            <a:pPr algn="just"/>
            <a:r>
              <a:rPr lang="fr-BE" dirty="0" err="1"/>
              <a:t>At</a:t>
            </a:r>
            <a:r>
              <a:rPr lang="fr-BE" dirty="0"/>
              <a:t> </a:t>
            </a:r>
            <a:r>
              <a:rPr lang="fr-BE" dirty="0" err="1"/>
              <a:t>Progreso</a:t>
            </a:r>
            <a:r>
              <a:rPr lang="fr-BE" dirty="0"/>
              <a:t>, Mexico, a </a:t>
            </a:r>
            <a:r>
              <a:rPr lang="fr-BE" dirty="0" err="1"/>
              <a:t>pier</a:t>
            </a:r>
            <a:r>
              <a:rPr lang="fr-BE" dirty="0"/>
              <a:t> </a:t>
            </a:r>
            <a:r>
              <a:rPr lang="fr-BE" dirty="0" err="1"/>
              <a:t>was</a:t>
            </a:r>
            <a:r>
              <a:rPr lang="fr-BE" dirty="0"/>
              <a:t> </a:t>
            </a:r>
            <a:r>
              <a:rPr lang="fr-BE" dirty="0" err="1"/>
              <a:t>built</a:t>
            </a:r>
            <a:r>
              <a:rPr lang="fr-BE" dirty="0"/>
              <a:t> in 1970. The marine </a:t>
            </a:r>
            <a:r>
              <a:rPr lang="fr-BE" dirty="0" err="1"/>
              <a:t>environment</a:t>
            </a:r>
            <a:r>
              <a:rPr lang="fr-BE" dirty="0"/>
              <a:t> made the </a:t>
            </a:r>
            <a:r>
              <a:rPr lang="fr-BE" dirty="0" err="1"/>
              <a:t>carbon</a:t>
            </a:r>
            <a:r>
              <a:rPr lang="fr-BE" dirty="0"/>
              <a:t> </a:t>
            </a:r>
            <a:r>
              <a:rPr lang="fr-BE" dirty="0" err="1"/>
              <a:t>steel</a:t>
            </a:r>
            <a:r>
              <a:rPr lang="fr-BE" dirty="0"/>
              <a:t> </a:t>
            </a:r>
            <a:r>
              <a:rPr lang="fr-BE" dirty="0" err="1"/>
              <a:t>rebar</a:t>
            </a:r>
            <a:r>
              <a:rPr lang="fr-BE" dirty="0"/>
              <a:t> corrode – the structure </a:t>
            </a:r>
            <a:r>
              <a:rPr lang="fr-BE" dirty="0" err="1"/>
              <a:t>failed</a:t>
            </a:r>
            <a:r>
              <a:rPr lang="fr-BE" dirty="0"/>
              <a:t>.</a:t>
            </a:r>
          </a:p>
        </p:txBody>
      </p:sp>
      <p:pic>
        <p:nvPicPr>
          <p:cNvPr id="8"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16896" t="14141" r="17765" b="38906"/>
          <a:stretch/>
        </p:blipFill>
        <p:spPr bwMode="auto">
          <a:xfrm>
            <a:off x="1821904" y="2505074"/>
            <a:ext cx="5486400" cy="19320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24</a:t>
            </a:fld>
            <a:endParaRPr lang="fr-BE"/>
          </a:p>
        </p:txBody>
      </p:sp>
    </p:spTree>
    <p:extLst>
      <p:ext uri="{BB962C8B-B14F-4D97-AF65-F5344CB8AC3E}">
        <p14:creationId xmlns:p14="http://schemas.microsoft.com/office/powerpoint/2010/main" val="1847462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Sustainable Civil Works with Stainless:</a:t>
            </a:r>
            <a:br>
              <a:rPr lang="en-US" dirty="0"/>
            </a:br>
            <a:r>
              <a:rPr lang="en-US" dirty="0"/>
              <a:t>The </a:t>
            </a:r>
            <a:r>
              <a:rPr lang="en-US" dirty="0" err="1"/>
              <a:t>Progreso</a:t>
            </a:r>
            <a:r>
              <a:rPr lang="en-US" dirty="0"/>
              <a:t> Pier</a:t>
            </a:r>
            <a:endParaRPr lang="fr-BE" dirty="0"/>
          </a:p>
        </p:txBody>
      </p:sp>
      <p:sp>
        <p:nvSpPr>
          <p:cNvPr id="7" name="Text Placeholder 6"/>
          <p:cNvSpPr>
            <a:spLocks noGrp="1"/>
          </p:cNvSpPr>
          <p:nvPr>
            <p:ph type="body" sz="half" idx="2"/>
          </p:nvPr>
        </p:nvSpPr>
        <p:spPr/>
        <p:txBody>
          <a:bodyPr/>
          <a:lstStyle/>
          <a:p>
            <a:pPr algn="just"/>
            <a:r>
              <a:rPr lang="fr-BE" dirty="0"/>
              <a:t>The </a:t>
            </a:r>
            <a:r>
              <a:rPr lang="fr-BE" dirty="0" err="1"/>
              <a:t>neighbouring</a:t>
            </a:r>
            <a:r>
              <a:rPr lang="fr-BE" dirty="0"/>
              <a:t> </a:t>
            </a:r>
            <a:r>
              <a:rPr lang="fr-BE" dirty="0" err="1"/>
              <a:t>pier</a:t>
            </a:r>
            <a:r>
              <a:rPr lang="fr-BE" dirty="0"/>
              <a:t> </a:t>
            </a:r>
            <a:r>
              <a:rPr lang="fr-BE" dirty="0" err="1"/>
              <a:t>had</a:t>
            </a:r>
            <a:r>
              <a:rPr lang="fr-BE" dirty="0"/>
              <a:t> been </a:t>
            </a:r>
            <a:r>
              <a:rPr lang="fr-BE" dirty="0" err="1"/>
              <a:t>erected</a:t>
            </a:r>
            <a:r>
              <a:rPr lang="fr-BE" dirty="0"/>
              <a:t> in 1937 – 1941 </a:t>
            </a:r>
            <a:r>
              <a:rPr lang="fr-BE" dirty="0" err="1"/>
              <a:t>using</a:t>
            </a:r>
            <a:r>
              <a:rPr lang="fr-BE" dirty="0"/>
              <a:t> </a:t>
            </a:r>
            <a:r>
              <a:rPr lang="fr-BE" dirty="0" err="1"/>
              <a:t>stainless</a:t>
            </a:r>
            <a:r>
              <a:rPr lang="fr-BE" dirty="0"/>
              <a:t> </a:t>
            </a:r>
            <a:r>
              <a:rPr lang="fr-BE" dirty="0" err="1"/>
              <a:t>steel</a:t>
            </a:r>
            <a:r>
              <a:rPr lang="fr-BE" dirty="0"/>
              <a:t> </a:t>
            </a:r>
            <a:r>
              <a:rPr lang="fr-BE" dirty="0" err="1"/>
              <a:t>reinforcement</a:t>
            </a:r>
            <a:r>
              <a:rPr lang="fr-BE" dirty="0"/>
              <a:t>.</a:t>
            </a:r>
          </a:p>
        </p:txBody>
      </p:sp>
      <p:pic>
        <p:nvPicPr>
          <p:cNvPr id="9" name="Picture 2"/>
          <p:cNvPicPr>
            <a:picLocks noGrp="1" noChangeAspect="1" noChangeArrowheads="1"/>
          </p:cNvPicPr>
          <p:nvPr>
            <p:ph type="pic" idx="1"/>
          </p:nvPr>
        </p:nvPicPr>
        <p:blipFill rotWithShape="1">
          <a:blip r:embed="rId3" cstate="print">
            <a:extLst>
              <a:ext uri="{28A0092B-C50C-407E-A947-70E740481C1C}">
                <a14:useLocalDpi xmlns:a14="http://schemas.microsoft.com/office/drawing/2010/main" val="0"/>
              </a:ext>
            </a:extLst>
          </a:blip>
          <a:srcRect l="7077" t="25968" r="7077" b="27078"/>
          <a:stretch/>
        </p:blipFill>
        <p:spPr bwMode="auto">
          <a:xfrm>
            <a:off x="1821904" y="2492896"/>
            <a:ext cx="5486400" cy="19320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25</a:t>
            </a:fld>
            <a:endParaRPr lang="fr-BE"/>
          </a:p>
        </p:txBody>
      </p:sp>
    </p:spTree>
    <p:extLst>
      <p:ext uri="{BB962C8B-B14F-4D97-AF65-F5344CB8AC3E}">
        <p14:creationId xmlns:p14="http://schemas.microsoft.com/office/powerpoint/2010/main" val="2774859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Sustainable Civil Works with Stainless:</a:t>
            </a:r>
            <a:br>
              <a:rPr lang="en-US"/>
            </a:br>
            <a:r>
              <a:rPr lang="en-US"/>
              <a:t>The Progreso Pier</a:t>
            </a:r>
            <a:endParaRPr lang="fr-BE" dirty="0"/>
          </a:p>
        </p:txBody>
      </p:sp>
      <p:sp>
        <p:nvSpPr>
          <p:cNvPr id="7" name="Text Placeholder 6"/>
          <p:cNvSpPr>
            <a:spLocks noGrp="1"/>
          </p:cNvSpPr>
          <p:nvPr>
            <p:ph type="body" sz="half" idx="2"/>
          </p:nvPr>
        </p:nvSpPr>
        <p:spPr/>
        <p:txBody>
          <a:bodyPr/>
          <a:lstStyle/>
          <a:p>
            <a:pPr algn="just"/>
            <a:r>
              <a:rPr lang="fr-BE" dirty="0" err="1"/>
              <a:t>Ever</a:t>
            </a:r>
            <a:r>
              <a:rPr lang="fr-BE" dirty="0"/>
              <a:t> </a:t>
            </a:r>
            <a:r>
              <a:rPr lang="fr-BE" dirty="0" err="1"/>
              <a:t>since</a:t>
            </a:r>
            <a:r>
              <a:rPr lang="fr-BE" dirty="0"/>
              <a:t> </a:t>
            </a:r>
            <a:r>
              <a:rPr lang="fr-BE" dirty="0" err="1"/>
              <a:t>then</a:t>
            </a:r>
            <a:r>
              <a:rPr lang="fr-BE" dirty="0"/>
              <a:t>, </a:t>
            </a:r>
            <a:r>
              <a:rPr lang="fr-BE" dirty="0" err="1"/>
              <a:t>it</a:t>
            </a:r>
            <a:r>
              <a:rPr lang="fr-BE" dirty="0"/>
              <a:t> has been maintenance free and </a:t>
            </a:r>
            <a:r>
              <a:rPr lang="fr-BE" dirty="0" err="1"/>
              <a:t>remained</a:t>
            </a:r>
            <a:r>
              <a:rPr lang="fr-BE" dirty="0"/>
              <a:t> in </a:t>
            </a:r>
            <a:r>
              <a:rPr lang="fr-BE" dirty="0" err="1"/>
              <a:t>pristine</a:t>
            </a:r>
            <a:r>
              <a:rPr lang="fr-BE" dirty="0"/>
              <a:t> condition.</a:t>
            </a:r>
          </a:p>
        </p:txBody>
      </p:sp>
      <p:pic>
        <p:nvPicPr>
          <p:cNvPr id="10" name="Picture 2"/>
          <p:cNvPicPr preferRelativeResize="0">
            <a:picLocks noGrp="1" noChangeArrowheads="1"/>
          </p:cNvPicPr>
          <p:nvPr>
            <p:ph type="pic" idx="1"/>
          </p:nvPr>
        </p:nvPicPr>
        <p:blipFill rotWithShape="1">
          <a:blip r:embed="rId3" cstate="print">
            <a:extLst>
              <a:ext uri="{28A0092B-C50C-407E-A947-70E740481C1C}">
                <a14:useLocalDpi xmlns:a14="http://schemas.microsoft.com/office/drawing/2010/main" val="0"/>
              </a:ext>
            </a:extLst>
          </a:blip>
          <a:srcRect/>
          <a:stretch/>
        </p:blipFill>
        <p:spPr bwMode="auto">
          <a:xfrm>
            <a:off x="1821904" y="2492896"/>
            <a:ext cx="5486400" cy="1933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t>26</a:t>
            </a:fld>
            <a:endParaRPr lang="fr-BE"/>
          </a:p>
        </p:txBody>
      </p:sp>
    </p:spTree>
    <p:extLst>
      <p:ext uri="{BB962C8B-B14F-4D97-AF65-F5344CB8AC3E}">
        <p14:creationId xmlns:p14="http://schemas.microsoft.com/office/powerpoint/2010/main" val="2317258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Social</a:t>
            </a:r>
            <a:endParaRPr lang="fr-BE" dirty="0"/>
          </a:p>
        </p:txBody>
      </p:sp>
      <p:sp>
        <p:nvSpPr>
          <p:cNvPr id="5" name="Content Placeholder 4"/>
          <p:cNvSpPr>
            <a:spLocks noGrp="1"/>
          </p:cNvSpPr>
          <p:nvPr>
            <p:ph idx="1"/>
          </p:nvPr>
        </p:nvSpPr>
        <p:spPr/>
        <p:txBody>
          <a:bodyPr>
            <a:noAutofit/>
          </a:bodyPr>
          <a:lstStyle/>
          <a:p>
            <a:pPr marL="0" indent="0" algn="just">
              <a:buNone/>
            </a:pPr>
            <a:r>
              <a:rPr lang="en-US" sz="2000" dirty="0"/>
              <a:t>A sustainable material does not harm the people working to produce it, or who handle it during its use, recycling and ultimate disposal.</a:t>
            </a:r>
          </a:p>
          <a:p>
            <a:pPr algn="just"/>
            <a:endParaRPr lang="en-US" sz="2000" dirty="0"/>
          </a:p>
          <a:p>
            <a:pPr algn="just"/>
            <a:r>
              <a:rPr lang="en-US" sz="2000" dirty="0"/>
              <a:t>Stainless steel is not harmful to people during either its production or use. For these reasons, stainless steels are the primary material in medical, </a:t>
            </a:r>
            <a:r>
              <a:rPr lang="en-US" sz="2000" dirty="0" err="1"/>
              <a:t>foodprocessing</a:t>
            </a:r>
            <a:r>
              <a:rPr lang="en-US" sz="2000" dirty="0"/>
              <a:t>, household and catering applications. </a:t>
            </a:r>
          </a:p>
          <a:p>
            <a:pPr algn="just"/>
            <a:endParaRPr lang="en-US" sz="2000" dirty="0"/>
          </a:p>
          <a:p>
            <a:pPr algn="just"/>
            <a:r>
              <a:rPr lang="en-US" sz="2000" dirty="0"/>
              <a:t>The safety like injury-free and healthy workplace of the employees  is the key priority for the stainless steel industry. </a:t>
            </a:r>
          </a:p>
          <a:p>
            <a:pPr algn="just"/>
            <a:endParaRPr lang="en-US" sz="2000" dirty="0"/>
          </a:p>
          <a:p>
            <a:pPr algn="just"/>
            <a:r>
              <a:rPr lang="en-US" sz="2000" dirty="0"/>
              <a:t>Stainless steel also improves the quality of life by making technical advances possible. For example the installations that provide us with clean drinking water, food and medication would not be nearly as hygienic and efficient as they are without stainless steel.</a:t>
            </a:r>
            <a:endParaRPr lang="de-DE" sz="2000"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27</a:t>
            </a:fld>
            <a:endParaRPr lang="fr-BE"/>
          </a:p>
        </p:txBody>
      </p:sp>
    </p:spTree>
    <p:extLst>
      <p:ext uri="{BB962C8B-B14F-4D97-AF65-F5344CB8AC3E}">
        <p14:creationId xmlns:p14="http://schemas.microsoft.com/office/powerpoint/2010/main" val="902188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a:t>3. Economic</a:t>
            </a:r>
            <a:endParaRPr lang="fr-BE" dirty="0"/>
          </a:p>
        </p:txBody>
      </p:sp>
      <p:sp>
        <p:nvSpPr>
          <p:cNvPr id="3" name="Slide Number Placeholder 2"/>
          <p:cNvSpPr>
            <a:spLocks noGrp="1"/>
          </p:cNvSpPr>
          <p:nvPr>
            <p:ph type="sldNum" sz="quarter" idx="12"/>
          </p:nvPr>
        </p:nvSpPr>
        <p:spPr/>
        <p:txBody>
          <a:bodyPr/>
          <a:lstStyle/>
          <a:p>
            <a:fld id="{BF73EC7F-79ED-4C17-9829-92AE53B2AB65}" type="slidenum">
              <a:rPr lang="fr-BE" smtClean="0"/>
              <a:pPr/>
              <a:t>28</a:t>
            </a:fld>
            <a:endParaRPr lang="fr-BE"/>
          </a:p>
        </p:txBody>
      </p:sp>
      <p:grpSp>
        <p:nvGrpSpPr>
          <p:cNvPr id="11" name="Group 10"/>
          <p:cNvGrpSpPr>
            <a:grpSpLocks noChangeAspect="1"/>
          </p:cNvGrpSpPr>
          <p:nvPr/>
        </p:nvGrpSpPr>
        <p:grpSpPr>
          <a:xfrm>
            <a:off x="2095472" y="1484784"/>
            <a:ext cx="4924800" cy="4924800"/>
            <a:chOff x="827584" y="548680"/>
            <a:chExt cx="4320000" cy="4320000"/>
          </a:xfrm>
        </p:grpSpPr>
        <p:sp>
          <p:nvSpPr>
            <p:cNvPr id="5" name="Oval 4"/>
            <p:cNvSpPr/>
            <p:nvPr/>
          </p:nvSpPr>
          <p:spPr>
            <a:xfrm>
              <a:off x="827584" y="548680"/>
              <a:ext cx="4320000" cy="4320000"/>
            </a:xfrm>
            <a:prstGeom prst="ellipse">
              <a:avLst/>
            </a:prstGeom>
            <a:solidFill>
              <a:srgbClr val="78A5D8"/>
            </a:solid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Oval 5"/>
            <p:cNvSpPr/>
            <p:nvPr/>
          </p:nvSpPr>
          <p:spPr>
            <a:xfrm>
              <a:off x="2267744" y="620688"/>
              <a:ext cx="1512000" cy="15120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400" dirty="0">
                  <a:solidFill>
                    <a:schemeClr val="bg1"/>
                  </a:solidFill>
                </a:rPr>
                <a:t>300,000</a:t>
              </a:r>
            </a:p>
            <a:p>
              <a:pPr algn="ctr"/>
              <a:r>
                <a:rPr lang="fr-BE" sz="1050" dirty="0">
                  <a:solidFill>
                    <a:schemeClr val="bg1"/>
                  </a:solidFill>
                </a:rPr>
                <a:t>People </a:t>
              </a:r>
              <a:r>
                <a:rPr lang="fr-BE" sz="1050" dirty="0" err="1">
                  <a:solidFill>
                    <a:schemeClr val="bg1"/>
                  </a:solidFill>
                </a:rPr>
                <a:t>directly</a:t>
              </a:r>
              <a:r>
                <a:rPr lang="fr-BE" sz="1050" dirty="0">
                  <a:solidFill>
                    <a:schemeClr val="bg1"/>
                  </a:solidFill>
                </a:rPr>
                <a:t> or </a:t>
              </a:r>
              <a:r>
                <a:rPr lang="fr-BE" sz="1050" dirty="0" err="1">
                  <a:solidFill>
                    <a:schemeClr val="bg1"/>
                  </a:solidFill>
                </a:rPr>
                <a:t>indirectly</a:t>
              </a:r>
              <a:r>
                <a:rPr lang="fr-BE" sz="1050" dirty="0">
                  <a:solidFill>
                    <a:schemeClr val="bg1"/>
                  </a:solidFill>
                </a:rPr>
                <a:t> </a:t>
              </a:r>
              <a:r>
                <a:rPr lang="fr-BE" sz="1050" dirty="0" err="1">
                  <a:solidFill>
                    <a:schemeClr val="bg1"/>
                  </a:solidFill>
                </a:rPr>
                <a:t>employed</a:t>
              </a:r>
              <a:r>
                <a:rPr lang="fr-BE" sz="1050" dirty="0">
                  <a:solidFill>
                    <a:schemeClr val="bg1"/>
                  </a:solidFill>
                </a:rPr>
                <a:t> in the </a:t>
              </a:r>
              <a:r>
                <a:rPr lang="fr-BE" sz="1050" dirty="0" err="1">
                  <a:solidFill>
                    <a:schemeClr val="bg1"/>
                  </a:solidFill>
                </a:rPr>
                <a:t>stainless</a:t>
              </a:r>
              <a:r>
                <a:rPr lang="fr-BE" sz="1050" dirty="0">
                  <a:solidFill>
                    <a:schemeClr val="bg1"/>
                  </a:solidFill>
                </a:rPr>
                <a:t> </a:t>
              </a:r>
              <a:r>
                <a:rPr lang="fr-BE" sz="1050" dirty="0" err="1">
                  <a:solidFill>
                    <a:schemeClr val="bg1"/>
                  </a:solidFill>
                </a:rPr>
                <a:t>steel</a:t>
              </a:r>
              <a:r>
                <a:rPr lang="fr-BE" sz="1050" dirty="0">
                  <a:solidFill>
                    <a:schemeClr val="bg1"/>
                  </a:solidFill>
                </a:rPr>
                <a:t> </a:t>
              </a:r>
              <a:r>
                <a:rPr lang="fr-BE" sz="1050" dirty="0" err="1">
                  <a:solidFill>
                    <a:schemeClr val="bg1"/>
                  </a:solidFill>
                </a:rPr>
                <a:t>industry</a:t>
              </a:r>
              <a:r>
                <a:rPr lang="fr-BE" sz="1050" dirty="0">
                  <a:solidFill>
                    <a:schemeClr val="bg1"/>
                  </a:solidFill>
                </a:rPr>
                <a:t> </a:t>
              </a:r>
              <a:r>
                <a:rPr lang="fr-BE" sz="1050" dirty="0" err="1">
                  <a:solidFill>
                    <a:schemeClr val="bg1"/>
                  </a:solidFill>
                </a:rPr>
                <a:t>worldwide</a:t>
              </a:r>
              <a:endParaRPr lang="fr-BE" sz="1400" dirty="0">
                <a:solidFill>
                  <a:schemeClr val="bg1"/>
                </a:solidFill>
              </a:endParaRPr>
            </a:p>
          </p:txBody>
        </p:sp>
        <p:sp>
          <p:nvSpPr>
            <p:cNvPr id="7" name="Oval 6"/>
            <p:cNvSpPr/>
            <p:nvPr/>
          </p:nvSpPr>
          <p:spPr>
            <a:xfrm>
              <a:off x="971744" y="1690803"/>
              <a:ext cx="1368000" cy="1368000"/>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400" dirty="0"/>
                <a:t>US$130 billion</a:t>
              </a:r>
            </a:p>
            <a:p>
              <a:pPr algn="ctr"/>
              <a:r>
                <a:rPr lang="fr-BE" sz="1050" dirty="0"/>
                <a:t>Turnover of the global </a:t>
              </a:r>
              <a:r>
                <a:rPr lang="fr-BE" sz="1050" dirty="0" err="1"/>
                <a:t>stainless</a:t>
              </a:r>
              <a:r>
                <a:rPr lang="fr-BE" sz="1050" dirty="0"/>
                <a:t> </a:t>
              </a:r>
              <a:r>
                <a:rPr lang="fr-BE" sz="1050" dirty="0" err="1"/>
                <a:t>industry</a:t>
              </a:r>
              <a:r>
                <a:rPr lang="fr-BE" sz="1050" dirty="0"/>
                <a:t>, 2010</a:t>
              </a:r>
            </a:p>
          </p:txBody>
        </p:sp>
        <p:sp>
          <p:nvSpPr>
            <p:cNvPr id="8" name="Oval 7"/>
            <p:cNvSpPr/>
            <p:nvPr/>
          </p:nvSpPr>
          <p:spPr>
            <a:xfrm>
              <a:off x="3780048" y="1772952"/>
              <a:ext cx="1224000" cy="122400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400" dirty="0"/>
                <a:t>5,85%</a:t>
              </a:r>
              <a:r>
                <a:rPr lang="fr-BE" sz="1000" dirty="0"/>
                <a:t> </a:t>
              </a:r>
              <a:r>
                <a:rPr lang="fr-BE" sz="1000" dirty="0" err="1"/>
                <a:t>average</a:t>
              </a:r>
              <a:r>
                <a:rPr lang="fr-BE" sz="1000" dirty="0"/>
                <a:t> </a:t>
              </a:r>
              <a:r>
                <a:rPr lang="fr-BE" sz="1000" dirty="0" err="1"/>
                <a:t>increase</a:t>
              </a:r>
              <a:r>
                <a:rPr lang="fr-BE" sz="1000" dirty="0"/>
                <a:t> in production </a:t>
              </a:r>
              <a:r>
                <a:rPr lang="fr-BE" sz="1000" dirty="0" err="1"/>
                <a:t>each</a:t>
              </a:r>
              <a:r>
                <a:rPr lang="fr-BE" sz="1000" dirty="0"/>
                <a:t> </a:t>
              </a:r>
              <a:r>
                <a:rPr lang="fr-BE" sz="1000" dirty="0" err="1"/>
                <a:t>year</a:t>
              </a:r>
              <a:r>
                <a:rPr lang="fr-BE" sz="1000" dirty="0"/>
                <a:t> </a:t>
              </a:r>
              <a:r>
                <a:rPr lang="fr-BE" sz="1000" dirty="0" err="1"/>
                <a:t>since</a:t>
              </a:r>
              <a:r>
                <a:rPr lang="fr-BE" sz="1000" dirty="0"/>
                <a:t> 1970</a:t>
              </a:r>
            </a:p>
          </p:txBody>
        </p:sp>
        <p:sp>
          <p:nvSpPr>
            <p:cNvPr id="9" name="Oval 8"/>
            <p:cNvSpPr/>
            <p:nvPr/>
          </p:nvSpPr>
          <p:spPr>
            <a:xfrm>
              <a:off x="1619744" y="3321088"/>
              <a:ext cx="900000" cy="900000"/>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200" dirty="0"/>
                <a:t>100%</a:t>
              </a:r>
            </a:p>
            <a:p>
              <a:pPr algn="ctr"/>
              <a:r>
                <a:rPr lang="fr-BE" sz="900" dirty="0"/>
                <a:t>recyclable</a:t>
              </a:r>
            </a:p>
            <a:p>
              <a:pPr algn="ctr"/>
              <a:r>
                <a:rPr lang="fr-BE" sz="900" dirty="0" err="1"/>
                <a:t>forever</a:t>
              </a:r>
              <a:endParaRPr lang="fr-BE" sz="900" dirty="0"/>
            </a:p>
          </p:txBody>
        </p:sp>
        <p:sp>
          <p:nvSpPr>
            <p:cNvPr id="10" name="Oval 9"/>
            <p:cNvSpPr/>
            <p:nvPr/>
          </p:nvSpPr>
          <p:spPr>
            <a:xfrm>
              <a:off x="2951960" y="3212976"/>
              <a:ext cx="1260000" cy="1260000"/>
            </a:xfrm>
            <a:prstGeom prst="ellipse">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lIns="46800" rIns="46800" rtlCol="0" anchor="ctr"/>
            <a:lstStyle/>
            <a:p>
              <a:pPr algn="ctr"/>
              <a:r>
                <a:rPr lang="fr-BE" sz="1100" dirty="0"/>
                <a:t>45 million tonnes </a:t>
              </a:r>
              <a:r>
                <a:rPr lang="fr-BE" sz="1000" dirty="0" err="1"/>
                <a:t>stainless</a:t>
              </a:r>
              <a:r>
                <a:rPr lang="fr-BE" sz="1000" dirty="0"/>
                <a:t> </a:t>
              </a:r>
              <a:r>
                <a:rPr lang="fr-BE" sz="1000" dirty="0" err="1"/>
                <a:t>steel</a:t>
              </a:r>
              <a:r>
                <a:rPr lang="fr-BE" sz="1000" dirty="0"/>
                <a:t> </a:t>
              </a:r>
              <a:r>
                <a:rPr lang="fr-BE" sz="1000" dirty="0" err="1"/>
                <a:t>fabricated</a:t>
              </a:r>
              <a:r>
                <a:rPr lang="fr-BE" sz="1000" dirty="0"/>
                <a:t> in 2016</a:t>
              </a:r>
            </a:p>
          </p:txBody>
        </p:sp>
      </p:grpSp>
    </p:spTree>
    <p:extLst>
      <p:ext uri="{BB962C8B-B14F-4D97-AF65-F5344CB8AC3E}">
        <p14:creationId xmlns:p14="http://schemas.microsoft.com/office/powerpoint/2010/main" val="13509979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318556"/>
            <a:ext cx="8229600" cy="778098"/>
          </a:xfrm>
        </p:spPr>
        <p:txBody>
          <a:bodyPr>
            <a:normAutofit/>
          </a:bodyPr>
          <a:lstStyle/>
          <a:p>
            <a:r>
              <a:rPr lang="en-US" sz="2800" dirty="0"/>
              <a:t>Life Cycle Costing (LCC) </a:t>
            </a:r>
            <a:r>
              <a:rPr lang="en-US" sz="2000" baseline="50000" dirty="0"/>
              <a:t>30</a:t>
            </a:r>
            <a:r>
              <a:rPr lang="en-US" sz="2800" dirty="0"/>
              <a:t> </a:t>
            </a:r>
            <a:endParaRPr lang="fr-BE" sz="2800" dirty="0"/>
          </a:p>
        </p:txBody>
      </p:sp>
      <p:sp>
        <p:nvSpPr>
          <p:cNvPr id="3" name="Content Placeholder 2"/>
          <p:cNvSpPr>
            <a:spLocks noGrp="1"/>
          </p:cNvSpPr>
          <p:nvPr>
            <p:ph idx="1"/>
          </p:nvPr>
        </p:nvSpPr>
        <p:spPr>
          <a:xfrm>
            <a:off x="457200" y="1600201"/>
            <a:ext cx="8229600" cy="1108720"/>
          </a:xfrm>
        </p:spPr>
        <p:txBody>
          <a:bodyPr>
            <a:normAutofit/>
          </a:bodyPr>
          <a:lstStyle/>
          <a:p>
            <a:r>
              <a:rPr lang="en-US" sz="1800" dirty="0"/>
              <a:t>LCC is the cost of an asset throughout its life cycle, while fulfilling the performance requirements (ISO 15686-5).</a:t>
            </a:r>
          </a:p>
          <a:p>
            <a:r>
              <a:rPr lang="en-US" sz="1800" dirty="0"/>
              <a:t>LCC is the sum of all cost related to a product incurred during the life cycle:</a:t>
            </a:r>
          </a:p>
        </p:txBody>
      </p:sp>
      <p:pic>
        <p:nvPicPr>
          <p:cNvPr id="6" name="Grafik 7"/>
          <p:cNvPicPr/>
          <p:nvPr/>
        </p:nvPicPr>
        <p:blipFill rotWithShape="1">
          <a:blip r:embed="rId3" cstate="print">
            <a:extLst>
              <a:ext uri="{28A0092B-C50C-407E-A947-70E740481C1C}">
                <a14:useLocalDpi xmlns:a14="http://schemas.microsoft.com/office/drawing/2010/main" val="0"/>
              </a:ext>
            </a:extLst>
          </a:blip>
          <a:srcRect/>
          <a:stretch/>
        </p:blipFill>
        <p:spPr>
          <a:xfrm>
            <a:off x="2249742" y="2985129"/>
            <a:ext cx="4644516" cy="3756239"/>
          </a:xfrm>
          <a:prstGeom prst="rect">
            <a:avLst/>
          </a:prstGeom>
        </p:spPr>
      </p:pic>
      <p:sp>
        <p:nvSpPr>
          <p:cNvPr id="7" name="Rechteck 8"/>
          <p:cNvSpPr/>
          <p:nvPr/>
        </p:nvSpPr>
        <p:spPr>
          <a:xfrm>
            <a:off x="11654" y="2607295"/>
            <a:ext cx="9144000" cy="461665"/>
          </a:xfrm>
          <a:prstGeom prst="rect">
            <a:avLst/>
          </a:prstGeom>
        </p:spPr>
        <p:txBody>
          <a:bodyPr wrap="square">
            <a:spAutoFit/>
          </a:bodyPr>
          <a:lstStyle/>
          <a:p>
            <a:pPr algn="ctr"/>
            <a:r>
              <a:rPr lang="en-US" sz="2400" b="1" dirty="0">
                <a:cs typeface="Arial" pitchFamily="34" charset="0"/>
              </a:rPr>
              <a:t>conception </a:t>
            </a:r>
            <a:r>
              <a:rPr lang="en-US" sz="2400" b="1" dirty="0">
                <a:cs typeface="Arial" pitchFamily="34" charset="0"/>
                <a:sym typeface="Wingdings"/>
              </a:rPr>
              <a:t></a:t>
            </a:r>
            <a:r>
              <a:rPr lang="en-US" sz="2400" b="1" dirty="0">
                <a:cs typeface="Arial" pitchFamily="34" charset="0"/>
              </a:rPr>
              <a:t> fabrication </a:t>
            </a:r>
            <a:r>
              <a:rPr lang="en-US" sz="2400" b="1" dirty="0">
                <a:cs typeface="Arial" pitchFamily="34" charset="0"/>
                <a:sym typeface="Wingdings"/>
              </a:rPr>
              <a:t> </a:t>
            </a:r>
            <a:r>
              <a:rPr lang="en-US" sz="2400" b="1" dirty="0">
                <a:cs typeface="Arial" pitchFamily="34" charset="0"/>
              </a:rPr>
              <a:t>operation </a:t>
            </a:r>
            <a:r>
              <a:rPr lang="en-US" sz="2400" b="1" dirty="0">
                <a:cs typeface="Arial" pitchFamily="34" charset="0"/>
                <a:sym typeface="Wingdings"/>
              </a:rPr>
              <a:t></a:t>
            </a:r>
            <a:r>
              <a:rPr lang="en-US" sz="2400" b="1" dirty="0">
                <a:cs typeface="Arial" pitchFamily="34" charset="0"/>
              </a:rPr>
              <a:t> end-of-life</a:t>
            </a:r>
          </a:p>
        </p:txBody>
      </p:sp>
      <p:sp>
        <p:nvSpPr>
          <p:cNvPr id="4" name="Slide Number Placeholder 3"/>
          <p:cNvSpPr>
            <a:spLocks noGrp="1"/>
          </p:cNvSpPr>
          <p:nvPr>
            <p:ph type="sldNum" sz="quarter" idx="12"/>
          </p:nvPr>
        </p:nvSpPr>
        <p:spPr/>
        <p:txBody>
          <a:bodyPr/>
          <a:lstStyle/>
          <a:p>
            <a:fld id="{BF73EC7F-79ED-4C17-9829-92AE53B2AB65}" type="slidenum">
              <a:rPr lang="fr-BE" smtClean="0"/>
              <a:t>29</a:t>
            </a:fld>
            <a:endParaRPr lang="fr-BE"/>
          </a:p>
        </p:txBody>
      </p:sp>
    </p:spTree>
    <p:extLst>
      <p:ext uri="{BB962C8B-B14F-4D97-AF65-F5344CB8AC3E}">
        <p14:creationId xmlns:p14="http://schemas.microsoft.com/office/powerpoint/2010/main" val="897537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endParaRPr lang="fr-BE" dirty="0"/>
          </a:p>
        </p:txBody>
      </p:sp>
      <p:sp>
        <p:nvSpPr>
          <p:cNvPr id="3" name="Content Placeholder 2"/>
          <p:cNvSpPr>
            <a:spLocks noGrp="1"/>
          </p:cNvSpPr>
          <p:nvPr>
            <p:ph idx="1"/>
          </p:nvPr>
        </p:nvSpPr>
        <p:spPr/>
        <p:txBody>
          <a:bodyPr>
            <a:noAutofit/>
          </a:bodyPr>
          <a:lstStyle/>
          <a:p>
            <a:pPr algn="just"/>
            <a:r>
              <a:rPr lang="fr-FR" sz="2200" b="1" dirty="0"/>
              <a:t>Life Cycle Inventory</a:t>
            </a:r>
            <a:r>
              <a:rPr lang="en-US" sz="2200" b="1" dirty="0"/>
              <a:t> (LCI)</a:t>
            </a:r>
            <a:r>
              <a:rPr lang="en-US" sz="2200" dirty="0"/>
              <a:t>:</a:t>
            </a:r>
            <a:r>
              <a:rPr lang="en-US" sz="2200" b="1" dirty="0"/>
              <a:t> </a:t>
            </a:r>
            <a:r>
              <a:rPr lang="en-US" sz="2200" dirty="0"/>
              <a:t>a structured, comprehensive and internationally  standardized method. It quantifies all relevant emissions and resources consumed and the  related environmental and health impacts and resource depletion issues that are associated  with the entire life cycle of products. </a:t>
            </a:r>
            <a:r>
              <a:rPr lang="en-US" sz="2200" baseline="50000" dirty="0"/>
              <a:t>(3)</a:t>
            </a:r>
            <a:endParaRPr lang="fr-FR" sz="2200" baseline="50000" dirty="0"/>
          </a:p>
          <a:p>
            <a:pPr algn="just"/>
            <a:r>
              <a:rPr lang="fr-FR" sz="2200" b="1" dirty="0"/>
              <a:t>Life Cycle </a:t>
            </a:r>
            <a:r>
              <a:rPr lang="fr-FR" sz="2200" b="1" dirty="0" err="1"/>
              <a:t>Cost</a:t>
            </a:r>
            <a:r>
              <a:rPr lang="fr-FR" sz="2200" b="1" dirty="0"/>
              <a:t> (LCC)</a:t>
            </a:r>
            <a:r>
              <a:rPr lang="fr-FR" sz="2200" dirty="0"/>
              <a:t>:</a:t>
            </a:r>
            <a:r>
              <a:rPr lang="fr-FR" sz="2200" b="1" dirty="0"/>
              <a:t> </a:t>
            </a:r>
            <a:r>
              <a:rPr lang="en-US" sz="2200" dirty="0"/>
              <a:t>is a tool for assessing the total cost performance of an asset over time, including the acquisition, operating, maintenance, and disposal costs. </a:t>
            </a:r>
            <a:r>
              <a:rPr lang="en-US" sz="2200" baseline="50000" dirty="0"/>
              <a:t>(4)</a:t>
            </a:r>
          </a:p>
          <a:p>
            <a:pPr lvl="0" algn="just"/>
            <a:r>
              <a:rPr lang="en-US" sz="2200" b="1" dirty="0"/>
              <a:t>Life Cycle Assessment (LCA)</a:t>
            </a:r>
            <a:r>
              <a:rPr lang="en-US" sz="2200" dirty="0"/>
              <a:t>: is a tool to assist with the quantification and evaluation of environmental burdens and impacts associated with product systems and activities, from the extraction of raw materials in the earth to end-of-life and waste disposal. The tool is increasingly used by industries, governments, and environmental groups to assist with decision-making for environment-related strategies and materials selection.</a:t>
            </a:r>
          </a:p>
        </p:txBody>
      </p:sp>
      <p:sp>
        <p:nvSpPr>
          <p:cNvPr id="4" name="Slide Number Placeholder 3"/>
          <p:cNvSpPr>
            <a:spLocks noGrp="1"/>
          </p:cNvSpPr>
          <p:nvPr>
            <p:ph type="sldNum" sz="quarter" idx="12"/>
          </p:nvPr>
        </p:nvSpPr>
        <p:spPr/>
        <p:txBody>
          <a:bodyPr/>
          <a:lstStyle/>
          <a:p>
            <a:fld id="{BF73EC7F-79ED-4C17-9829-92AE53B2AB65}" type="slidenum">
              <a:rPr lang="fr-BE" smtClean="0"/>
              <a:pPr/>
              <a:t>3</a:t>
            </a:fld>
            <a:endParaRPr lang="fr-BE"/>
          </a:p>
        </p:txBody>
      </p:sp>
    </p:spTree>
    <p:extLst>
      <p:ext uri="{BB962C8B-B14F-4D97-AF65-F5344CB8AC3E}">
        <p14:creationId xmlns:p14="http://schemas.microsoft.com/office/powerpoint/2010/main" val="363634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2800" dirty="0"/>
              <a:t>Life Cycle Costing (LCC) </a:t>
            </a:r>
            <a:endParaRPr lang="fr-BE" sz="2800" dirty="0"/>
          </a:p>
        </p:txBody>
      </p:sp>
      <p:sp>
        <p:nvSpPr>
          <p:cNvPr id="3" name="Content Placeholder 2"/>
          <p:cNvSpPr>
            <a:spLocks noGrp="1"/>
          </p:cNvSpPr>
          <p:nvPr>
            <p:ph idx="1"/>
          </p:nvPr>
        </p:nvSpPr>
        <p:spPr/>
        <p:txBody>
          <a:bodyPr>
            <a:normAutofit/>
          </a:bodyPr>
          <a:lstStyle/>
          <a:p>
            <a:pPr marL="0" indent="0" algn="just">
              <a:buNone/>
            </a:pPr>
            <a:r>
              <a:rPr lang="en-US" sz="2400" dirty="0"/>
              <a:t>LCC is a mathematical procedure helping to make investment decisions and/or compare different investment options.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6" y="2636913"/>
            <a:ext cx="8229600" cy="3578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F73EC7F-79ED-4C17-9829-92AE53B2AB65}" type="slidenum">
              <a:rPr lang="fr-BE" smtClean="0"/>
              <a:t>30</a:t>
            </a:fld>
            <a:endParaRPr lang="fr-BE"/>
          </a:p>
        </p:txBody>
      </p:sp>
    </p:spTree>
    <p:extLst>
      <p:ext uri="{BB962C8B-B14F-4D97-AF65-F5344CB8AC3E}">
        <p14:creationId xmlns:p14="http://schemas.microsoft.com/office/powerpoint/2010/main" val="157455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Autofit/>
          </a:bodyPr>
          <a:lstStyle/>
          <a:p>
            <a:r>
              <a:rPr lang="fr-FR" sz="2800" dirty="0" err="1"/>
              <a:t>Stainless</a:t>
            </a:r>
            <a:r>
              <a:rPr lang="fr-FR" sz="2800" dirty="0"/>
              <a:t> </a:t>
            </a:r>
            <a:r>
              <a:rPr lang="fr-FR" sz="2800" dirty="0" err="1"/>
              <a:t>steel</a:t>
            </a:r>
            <a:r>
              <a:rPr lang="fr-FR" sz="2800" dirty="0"/>
              <a:t> </a:t>
            </a:r>
            <a:r>
              <a:rPr lang="fr-FR" sz="2800" dirty="0" err="1"/>
              <a:t>is</a:t>
            </a:r>
            <a:r>
              <a:rPr lang="fr-FR" sz="2800" dirty="0"/>
              <a:t> not </a:t>
            </a:r>
            <a:r>
              <a:rPr lang="fr-FR" sz="2800" dirty="0" err="1"/>
              <a:t>expensive</a:t>
            </a:r>
            <a:r>
              <a:rPr lang="fr-FR" sz="2800" dirty="0"/>
              <a:t> if the life cycle </a:t>
            </a:r>
            <a:r>
              <a:rPr lang="fr-FR" sz="2800" dirty="0" err="1"/>
              <a:t>cost</a:t>
            </a:r>
            <a:r>
              <a:rPr lang="fr-FR" sz="2800" dirty="0"/>
              <a:t> </a:t>
            </a:r>
            <a:r>
              <a:rPr lang="fr-FR" sz="2800" dirty="0" err="1"/>
              <a:t>is</a:t>
            </a:r>
            <a:r>
              <a:rPr lang="fr-FR" sz="2800" dirty="0"/>
              <a:t> </a:t>
            </a:r>
            <a:r>
              <a:rPr lang="fr-FR" sz="2800" dirty="0" err="1"/>
              <a:t>taken</a:t>
            </a:r>
            <a:r>
              <a:rPr lang="fr-FR" sz="2800" dirty="0"/>
              <a:t> </a:t>
            </a:r>
            <a:r>
              <a:rPr lang="fr-FR" sz="2800" dirty="0" err="1"/>
              <a:t>into</a:t>
            </a:r>
            <a:r>
              <a:rPr lang="fr-FR" sz="2800" dirty="0"/>
              <a:t> </a:t>
            </a:r>
            <a:r>
              <a:rPr lang="fr-FR" sz="2800" dirty="0" err="1"/>
              <a:t>account</a:t>
            </a:r>
            <a:r>
              <a:rPr lang="fr-FR" sz="2800" dirty="0"/>
              <a:t> </a:t>
            </a:r>
            <a:r>
              <a:rPr lang="fr-FR" sz="2000" baseline="50000" dirty="0"/>
              <a:t>31</a:t>
            </a:r>
            <a:endParaRPr lang="fr-BE" sz="2000" baseline="50000" dirty="0"/>
          </a:p>
        </p:txBody>
      </p:sp>
      <p:sp>
        <p:nvSpPr>
          <p:cNvPr id="6" name="Content Placeholder 5"/>
          <p:cNvSpPr>
            <a:spLocks noGrp="1"/>
          </p:cNvSpPr>
          <p:nvPr>
            <p:ph idx="1"/>
          </p:nvPr>
        </p:nvSpPr>
        <p:spPr>
          <a:xfrm>
            <a:off x="457200" y="1268760"/>
            <a:ext cx="8229600" cy="5327630"/>
          </a:xfrm>
        </p:spPr>
        <p:txBody>
          <a:bodyPr>
            <a:normAutofit lnSpcReduction="10000"/>
          </a:bodyPr>
          <a:lstStyle/>
          <a:p>
            <a:pPr marL="0" indent="0" algn="just">
              <a:buNone/>
            </a:pPr>
            <a:r>
              <a:rPr lang="en-US" sz="2000" dirty="0"/>
              <a:t>The cost of other materials substantially increases over time while the cost of stainless steel normally remains constant.</a:t>
            </a:r>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20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pPr marL="0" indent="0" algn="just">
              <a:buNone/>
            </a:pPr>
            <a:r>
              <a:rPr lang="en-US" sz="1600" dirty="0"/>
              <a:t>“Corrosion of metals costs the United States economy over $300 billion annually. It is estimated that about one-third of this cost ($100 billion) is avoidable by use of best known technology. This begins with design, selection of anti-corrosion materials like stainless steel, and quantifying initial and future costs including maintenance by Life Cycle Costing/LCC techniques. ”</a:t>
            </a:r>
            <a:endParaRPr lang="fr-BE" sz="1600" dirty="0"/>
          </a:p>
        </p:txBody>
      </p:sp>
      <p:grpSp>
        <p:nvGrpSpPr>
          <p:cNvPr id="14" name="Group 13"/>
          <p:cNvGrpSpPr/>
          <p:nvPr/>
        </p:nvGrpSpPr>
        <p:grpSpPr>
          <a:xfrm>
            <a:off x="511770" y="2199868"/>
            <a:ext cx="8092678" cy="3101340"/>
            <a:chOff x="511770" y="1844824"/>
            <a:chExt cx="8092678" cy="310134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770" y="1844824"/>
              <a:ext cx="4636294" cy="1844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7364" y="1844824"/>
              <a:ext cx="3337084" cy="310134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3" name="Slide Number Placeholder 2"/>
          <p:cNvSpPr>
            <a:spLocks noGrp="1"/>
          </p:cNvSpPr>
          <p:nvPr>
            <p:ph type="sldNum" sz="quarter" idx="12"/>
          </p:nvPr>
        </p:nvSpPr>
        <p:spPr/>
        <p:txBody>
          <a:bodyPr/>
          <a:lstStyle/>
          <a:p>
            <a:fld id="{BF73EC7F-79ED-4C17-9829-92AE53B2AB65}" type="slidenum">
              <a:rPr lang="fr-BE" smtClean="0"/>
              <a:t>31</a:t>
            </a:fld>
            <a:endParaRPr lang="fr-BE"/>
          </a:p>
        </p:txBody>
      </p:sp>
    </p:spTree>
    <p:extLst>
      <p:ext uri="{BB962C8B-B14F-4D97-AF65-F5344CB8AC3E}">
        <p14:creationId xmlns:p14="http://schemas.microsoft.com/office/powerpoint/2010/main" val="9839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a:bodyPr>
          <a:lstStyle/>
          <a:p>
            <a:r>
              <a:rPr lang="en-US" sz="2800" dirty="0"/>
              <a:t>LCC Example: Bridges</a:t>
            </a:r>
            <a:endParaRPr lang="fr-BE" sz="2800" dirty="0"/>
          </a:p>
        </p:txBody>
      </p:sp>
      <p:sp>
        <p:nvSpPr>
          <p:cNvPr id="3" name="Content Placeholder 2"/>
          <p:cNvSpPr>
            <a:spLocks noGrp="1"/>
          </p:cNvSpPr>
          <p:nvPr>
            <p:ph idx="1"/>
          </p:nvPr>
        </p:nvSpPr>
        <p:spPr>
          <a:xfrm>
            <a:off x="457200" y="908720"/>
            <a:ext cx="8229600" cy="5217443"/>
          </a:xfrm>
        </p:spPr>
        <p:txBody>
          <a:bodyPr>
            <a:normAutofit/>
          </a:bodyPr>
          <a:lstStyle/>
          <a:p>
            <a:pPr marL="0" indent="0" algn="just">
              <a:buNone/>
            </a:pPr>
            <a:r>
              <a:rPr lang="en-US" sz="2000" dirty="0"/>
              <a:t>Example of stainless steel bridge life cycle phases and its impacts on the environment in different areas of the world</a:t>
            </a:r>
            <a:endParaRPr lang="fr-BE" sz="2000" dirty="0"/>
          </a:p>
        </p:txBody>
      </p:sp>
      <p:pic>
        <p:nvPicPr>
          <p:cNvPr id="6" name="Grafik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46856" y="1700808"/>
            <a:ext cx="8229600" cy="5010144"/>
          </a:xfrm>
          <a:prstGeom prst="rect">
            <a:avLst/>
          </a:prstGeom>
        </p:spPr>
      </p:pic>
      <p:sp>
        <p:nvSpPr>
          <p:cNvPr id="4" name="Slide Number Placeholder 3"/>
          <p:cNvSpPr>
            <a:spLocks noGrp="1"/>
          </p:cNvSpPr>
          <p:nvPr>
            <p:ph type="sldNum" sz="quarter" idx="12"/>
          </p:nvPr>
        </p:nvSpPr>
        <p:spPr/>
        <p:txBody>
          <a:bodyPr/>
          <a:lstStyle/>
          <a:p>
            <a:fld id="{BF73EC7F-79ED-4C17-9829-92AE53B2AB65}" type="slidenum">
              <a:rPr lang="fr-BE" smtClean="0"/>
              <a:t>32</a:t>
            </a:fld>
            <a:endParaRPr lang="fr-BE"/>
          </a:p>
        </p:txBody>
      </p:sp>
    </p:spTree>
    <p:extLst>
      <p:ext uri="{BB962C8B-B14F-4D97-AF65-F5344CB8AC3E}">
        <p14:creationId xmlns:p14="http://schemas.microsoft.com/office/powerpoint/2010/main" val="4060141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640960" cy="1143000"/>
          </a:xfrm>
        </p:spPr>
        <p:txBody>
          <a:bodyPr>
            <a:noAutofit/>
          </a:bodyPr>
          <a:lstStyle/>
          <a:p>
            <a:r>
              <a:rPr lang="fr-BE" sz="2800" dirty="0"/>
              <a:t>LCC </a:t>
            </a:r>
            <a:r>
              <a:rPr lang="fr-BE" sz="2800" dirty="0" err="1"/>
              <a:t>Example</a:t>
            </a:r>
            <a:r>
              <a:rPr lang="fr-BE" sz="2800" dirty="0"/>
              <a:t>: Bridge</a:t>
            </a:r>
            <a:br>
              <a:rPr lang="fr-BE" sz="2800" dirty="0"/>
            </a:br>
            <a:r>
              <a:rPr lang="en-US" sz="2400" dirty="0"/>
              <a:t>Life cycle cost summary  of a reinforced concrete highway bridge </a:t>
            </a:r>
            <a:r>
              <a:rPr lang="en-US" sz="2000" baseline="50000" dirty="0"/>
              <a:t>32</a:t>
            </a:r>
            <a:endParaRPr lang="fr-BE" sz="2000" baseline="50000" dirty="0"/>
          </a:p>
        </p:txBody>
      </p:sp>
      <p:graphicFrame>
        <p:nvGraphicFramePr>
          <p:cNvPr id="11" name="Content Placeholder 10"/>
          <p:cNvGraphicFramePr>
            <a:graphicFrameLocks noGrp="1"/>
          </p:cNvGraphicFramePr>
          <p:nvPr>
            <p:ph sz="half" idx="1"/>
            <p:extLst>
              <p:ext uri="{D42A27DB-BD31-4B8C-83A1-F6EECF244321}">
                <p14:modId xmlns:p14="http://schemas.microsoft.com/office/powerpoint/2010/main" val="1491621794"/>
              </p:ext>
            </p:extLst>
          </p:nvPr>
        </p:nvGraphicFramePr>
        <p:xfrm>
          <a:off x="457200" y="1600200"/>
          <a:ext cx="4038600" cy="48531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half" idx="2"/>
            <p:extLst>
              <p:ext uri="{D42A27DB-BD31-4B8C-83A1-F6EECF244321}">
                <p14:modId xmlns:p14="http://schemas.microsoft.com/office/powerpoint/2010/main" val="1079138318"/>
              </p:ext>
            </p:extLst>
          </p:nvPr>
        </p:nvGraphicFramePr>
        <p:xfrm>
          <a:off x="4648200" y="1600200"/>
          <a:ext cx="4038600" cy="4953000"/>
        </p:xfrm>
        <a:graphic>
          <a:graphicData uri="http://schemas.openxmlformats.org/drawingml/2006/table">
            <a:tbl>
              <a:tblPr firstRow="1" bandRow="1">
                <a:tableStyleId>{21E4AEA4-8DFA-4A89-87EB-49C32662AFE0}</a:tableStyleId>
              </a:tblPr>
              <a:tblGrid>
                <a:gridCol w="10096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009650">
                  <a:extLst>
                    <a:ext uri="{9D8B030D-6E8A-4147-A177-3AD203B41FA5}">
                      <a16:colId xmlns:a16="http://schemas.microsoft.com/office/drawing/2014/main" val="20002"/>
                    </a:ext>
                  </a:extLst>
                </a:gridCol>
                <a:gridCol w="1009650">
                  <a:extLst>
                    <a:ext uri="{9D8B030D-6E8A-4147-A177-3AD203B41FA5}">
                      <a16:colId xmlns:a16="http://schemas.microsoft.com/office/drawing/2014/main" val="20003"/>
                    </a:ext>
                  </a:extLst>
                </a:gridCol>
              </a:tblGrid>
              <a:tr h="370840">
                <a:tc>
                  <a:txBody>
                    <a:bodyPr/>
                    <a:lstStyle/>
                    <a:p>
                      <a:r>
                        <a:rPr lang="fr-BE" sz="1200" dirty="0"/>
                        <a:t>Description</a:t>
                      </a:r>
                    </a:p>
                  </a:txBody>
                  <a:tcPr/>
                </a:tc>
                <a:tc>
                  <a:txBody>
                    <a:bodyPr/>
                    <a:lstStyle/>
                    <a:p>
                      <a:r>
                        <a:rPr lang="fr-BE" sz="1200" dirty="0" err="1"/>
                        <a:t>Carbon</a:t>
                      </a:r>
                      <a:r>
                        <a:rPr lang="fr-BE" sz="1200" dirty="0"/>
                        <a:t> </a:t>
                      </a:r>
                      <a:r>
                        <a:rPr lang="fr-BE" sz="1200" dirty="0" err="1"/>
                        <a:t>Steel</a:t>
                      </a:r>
                      <a:endParaRPr lang="fr-BE" sz="1200" dirty="0"/>
                    </a:p>
                  </a:txBody>
                  <a:tcPr/>
                </a:tc>
                <a:tc>
                  <a:txBody>
                    <a:bodyPr/>
                    <a:lstStyle/>
                    <a:p>
                      <a:r>
                        <a:rPr lang="fr-BE" sz="1200" dirty="0"/>
                        <a:t>Epoxy C.S.</a:t>
                      </a:r>
                    </a:p>
                  </a:txBody>
                  <a:tcPr/>
                </a:tc>
                <a:tc>
                  <a:txBody>
                    <a:bodyPr/>
                    <a:lstStyle/>
                    <a:p>
                      <a:r>
                        <a:rPr lang="fr-BE" sz="1200" dirty="0" err="1"/>
                        <a:t>Stainless</a:t>
                      </a:r>
                      <a:r>
                        <a:rPr lang="fr-BE" sz="1200" dirty="0"/>
                        <a:t> </a:t>
                      </a:r>
                      <a:r>
                        <a:rPr lang="fr-BE" sz="1200" dirty="0" err="1"/>
                        <a:t>Steel</a:t>
                      </a:r>
                      <a:endParaRPr lang="fr-BE" sz="1200" dirty="0"/>
                    </a:p>
                  </a:txBody>
                  <a:tcPr/>
                </a:tc>
                <a:extLst>
                  <a:ext uri="{0D108BD9-81ED-4DB2-BD59-A6C34878D82A}">
                    <a16:rowId xmlns:a16="http://schemas.microsoft.com/office/drawing/2014/main" val="10000"/>
                  </a:ext>
                </a:extLst>
              </a:tr>
              <a:tr h="370840">
                <a:tc>
                  <a:txBody>
                    <a:bodyPr/>
                    <a:lstStyle/>
                    <a:p>
                      <a:r>
                        <a:rPr lang="fr-BE" sz="1200" dirty="0" err="1"/>
                        <a:t>Material</a:t>
                      </a:r>
                      <a:r>
                        <a:rPr lang="fr-BE" sz="1200" dirty="0"/>
                        <a:t> </a:t>
                      </a:r>
                      <a:r>
                        <a:rPr lang="fr-BE" sz="1200" dirty="0" err="1"/>
                        <a:t>Costs</a:t>
                      </a:r>
                      <a:endParaRPr lang="fr-BE" sz="1200" dirty="0"/>
                    </a:p>
                  </a:txBody>
                  <a:tcPr anchor="b"/>
                </a:tc>
                <a:tc>
                  <a:txBody>
                    <a:bodyPr/>
                    <a:lstStyle/>
                    <a:p>
                      <a:pPr algn="r"/>
                      <a:r>
                        <a:rPr lang="fr-BE" sz="1200" dirty="0"/>
                        <a:t>8,197</a:t>
                      </a:r>
                    </a:p>
                  </a:txBody>
                  <a:tcPr anchor="b"/>
                </a:tc>
                <a:tc>
                  <a:txBody>
                    <a:bodyPr/>
                    <a:lstStyle/>
                    <a:p>
                      <a:pPr algn="r"/>
                      <a:r>
                        <a:rPr lang="fr-BE" sz="1200" dirty="0"/>
                        <a:t>31,420</a:t>
                      </a:r>
                    </a:p>
                  </a:txBody>
                  <a:tcPr anchor="b"/>
                </a:tc>
                <a:tc>
                  <a:txBody>
                    <a:bodyPr/>
                    <a:lstStyle/>
                    <a:p>
                      <a:pPr algn="r"/>
                      <a:r>
                        <a:rPr lang="fr-BE" sz="1200" dirty="0"/>
                        <a:t>88,646</a:t>
                      </a:r>
                    </a:p>
                  </a:txBody>
                  <a:tcPr anchor="b"/>
                </a:tc>
                <a:extLst>
                  <a:ext uri="{0D108BD9-81ED-4DB2-BD59-A6C34878D82A}">
                    <a16:rowId xmlns:a16="http://schemas.microsoft.com/office/drawing/2014/main" val="10001"/>
                  </a:ext>
                </a:extLst>
              </a:tr>
              <a:tr h="370840">
                <a:tc>
                  <a:txBody>
                    <a:bodyPr/>
                    <a:lstStyle/>
                    <a:p>
                      <a:r>
                        <a:rPr lang="fr-BE" sz="1200" dirty="0"/>
                        <a:t>Fabrication</a:t>
                      </a:r>
                      <a:r>
                        <a:rPr lang="fr-BE" sz="1200" baseline="0" dirty="0"/>
                        <a:t> </a:t>
                      </a:r>
                      <a:r>
                        <a:rPr lang="fr-BE" sz="1200" baseline="0" dirty="0" err="1"/>
                        <a:t>Costs</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2"/>
                  </a:ext>
                </a:extLst>
              </a:tr>
              <a:tr h="370840">
                <a:tc>
                  <a:txBody>
                    <a:bodyPr/>
                    <a:lstStyle/>
                    <a:p>
                      <a:r>
                        <a:rPr lang="fr-BE" sz="1200" dirty="0" err="1"/>
                        <a:t>Other</a:t>
                      </a:r>
                      <a:r>
                        <a:rPr lang="fr-BE" sz="1200" dirty="0"/>
                        <a:t> installation </a:t>
                      </a:r>
                      <a:r>
                        <a:rPr lang="fr-BE" sz="1200" dirty="0" err="1"/>
                        <a:t>costs</a:t>
                      </a:r>
                      <a:endParaRPr lang="fr-BE" sz="1200" dirty="0"/>
                    </a:p>
                  </a:txBody>
                  <a:tcPr anchor="b"/>
                </a:tc>
                <a:tc>
                  <a:txBody>
                    <a:bodyPr/>
                    <a:lstStyle/>
                    <a:p>
                      <a:pPr algn="r"/>
                      <a:r>
                        <a:rPr lang="fr-BE" sz="1200" dirty="0"/>
                        <a:t>15,611,354</a:t>
                      </a:r>
                    </a:p>
                  </a:txBody>
                  <a:tcPr anchor="b"/>
                </a:tc>
                <a:tc>
                  <a:txBody>
                    <a:bodyPr/>
                    <a:lstStyle/>
                    <a:p>
                      <a:pPr algn="r"/>
                      <a:r>
                        <a:rPr lang="fr-BE" sz="1200" dirty="0"/>
                        <a:t>15,611,345</a:t>
                      </a:r>
                    </a:p>
                  </a:txBody>
                  <a:tcPr anchor="b"/>
                </a:tc>
                <a:tc>
                  <a:txBody>
                    <a:bodyPr/>
                    <a:lstStyle/>
                    <a:p>
                      <a:pPr algn="r"/>
                      <a:r>
                        <a:rPr lang="fr-BE" sz="1200" dirty="0"/>
                        <a:t>15,611,354</a:t>
                      </a:r>
                    </a:p>
                  </a:txBody>
                  <a:tcPr anchor="b"/>
                </a:tc>
                <a:extLst>
                  <a:ext uri="{0D108BD9-81ED-4DB2-BD59-A6C34878D82A}">
                    <a16:rowId xmlns:a16="http://schemas.microsoft.com/office/drawing/2014/main" val="10003"/>
                  </a:ext>
                </a:extLst>
              </a:tr>
              <a:tr h="370840">
                <a:tc>
                  <a:txBody>
                    <a:bodyPr/>
                    <a:lstStyle/>
                    <a:p>
                      <a:r>
                        <a:rPr lang="fr-BE" sz="1200" dirty="0"/>
                        <a:t>Initial </a:t>
                      </a:r>
                      <a:r>
                        <a:rPr lang="fr-BE" sz="1200" dirty="0" err="1"/>
                        <a:t>Costs</a:t>
                      </a:r>
                      <a:endParaRPr lang="fr-BE" sz="1200" dirty="0"/>
                    </a:p>
                  </a:txBody>
                  <a:tcPr anchor="b">
                    <a:solidFill>
                      <a:srgbClr val="00B050"/>
                    </a:solidFill>
                  </a:tcPr>
                </a:tc>
                <a:tc>
                  <a:txBody>
                    <a:bodyPr/>
                    <a:lstStyle/>
                    <a:p>
                      <a:pPr algn="r"/>
                      <a:r>
                        <a:rPr lang="fr-BE" sz="1200" dirty="0"/>
                        <a:t>15,619,551</a:t>
                      </a:r>
                    </a:p>
                  </a:txBody>
                  <a:tcPr anchor="b">
                    <a:solidFill>
                      <a:srgbClr val="00B050"/>
                    </a:solidFill>
                  </a:tcPr>
                </a:tc>
                <a:tc>
                  <a:txBody>
                    <a:bodyPr/>
                    <a:lstStyle/>
                    <a:p>
                      <a:pPr algn="r"/>
                      <a:r>
                        <a:rPr lang="fr-BE" sz="1200" dirty="0"/>
                        <a:t>15,642,774</a:t>
                      </a:r>
                    </a:p>
                  </a:txBody>
                  <a:tcPr anchor="b">
                    <a:solidFill>
                      <a:srgbClr val="00B050"/>
                    </a:solidFill>
                  </a:tcPr>
                </a:tc>
                <a:tc>
                  <a:txBody>
                    <a:bodyPr/>
                    <a:lstStyle/>
                    <a:p>
                      <a:pPr algn="r"/>
                      <a:r>
                        <a:rPr lang="fr-BE" sz="1200" dirty="0"/>
                        <a:t>15,700,000</a:t>
                      </a:r>
                    </a:p>
                  </a:txBody>
                  <a:tcPr anchor="b">
                    <a:solidFill>
                      <a:srgbClr val="00B050"/>
                    </a:solidFill>
                  </a:tcPr>
                </a:tc>
                <a:extLst>
                  <a:ext uri="{0D108BD9-81ED-4DB2-BD59-A6C34878D82A}">
                    <a16:rowId xmlns:a16="http://schemas.microsoft.com/office/drawing/2014/main" val="10004"/>
                  </a:ext>
                </a:extLst>
              </a:tr>
              <a:tr h="370840">
                <a:tc>
                  <a:txBody>
                    <a:bodyPr/>
                    <a:lstStyle/>
                    <a:p>
                      <a:r>
                        <a:rPr lang="fr-BE" sz="1200" dirty="0"/>
                        <a:t>Maintenance</a:t>
                      </a:r>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5"/>
                  </a:ext>
                </a:extLst>
              </a:tr>
              <a:tr h="370840">
                <a:tc>
                  <a:txBody>
                    <a:bodyPr/>
                    <a:lstStyle/>
                    <a:p>
                      <a:r>
                        <a:rPr lang="fr-BE" sz="1200" dirty="0"/>
                        <a:t>Replacement</a:t>
                      </a:r>
                    </a:p>
                  </a:txBody>
                  <a:tcPr anchor="b"/>
                </a:tc>
                <a:tc>
                  <a:txBody>
                    <a:bodyPr/>
                    <a:lstStyle/>
                    <a:p>
                      <a:pPr algn="r"/>
                      <a:r>
                        <a:rPr lang="fr-BE" sz="1200" dirty="0"/>
                        <a:t>256,239</a:t>
                      </a:r>
                    </a:p>
                  </a:txBody>
                  <a:tcPr anchor="b"/>
                </a:tc>
                <a:tc>
                  <a:txBody>
                    <a:bodyPr/>
                    <a:lstStyle/>
                    <a:p>
                      <a:pPr algn="r"/>
                      <a:r>
                        <a:rPr lang="fr-BE" sz="1200" dirty="0"/>
                        <a:t>76,872</a:t>
                      </a:r>
                    </a:p>
                  </a:txBody>
                  <a:tcPr anchor="b"/>
                </a:tc>
                <a:tc>
                  <a:txBody>
                    <a:bodyPr/>
                    <a:lstStyle/>
                    <a:p>
                      <a:pPr algn="r"/>
                      <a:r>
                        <a:rPr lang="fr-BE" sz="1200" dirty="0"/>
                        <a:t>-141</a:t>
                      </a:r>
                    </a:p>
                  </a:txBody>
                  <a:tcPr anchor="b"/>
                </a:tc>
                <a:extLst>
                  <a:ext uri="{0D108BD9-81ED-4DB2-BD59-A6C34878D82A}">
                    <a16:rowId xmlns:a16="http://schemas.microsoft.com/office/drawing/2014/main" val="10006"/>
                  </a:ext>
                </a:extLst>
              </a:tr>
              <a:tr h="370840">
                <a:tc>
                  <a:txBody>
                    <a:bodyPr/>
                    <a:lstStyle/>
                    <a:p>
                      <a:r>
                        <a:rPr lang="fr-BE" sz="1200" dirty="0" err="1"/>
                        <a:t>Lost</a:t>
                      </a:r>
                      <a:r>
                        <a:rPr lang="fr-BE" sz="1200" dirty="0"/>
                        <a:t> Production</a:t>
                      </a:r>
                    </a:p>
                  </a:txBody>
                  <a:tcPr anchor="b"/>
                </a:tc>
                <a:tc>
                  <a:txBody>
                    <a:bodyPr/>
                    <a:lstStyle/>
                    <a:p>
                      <a:pPr algn="r"/>
                      <a:r>
                        <a:rPr lang="fr-BE" sz="1200" dirty="0"/>
                        <a:t>2,218,524</a:t>
                      </a:r>
                    </a:p>
                  </a:txBody>
                  <a:tcPr anchor="b"/>
                </a:tc>
                <a:tc>
                  <a:txBody>
                    <a:bodyPr/>
                    <a:lstStyle/>
                    <a:p>
                      <a:pPr algn="r"/>
                      <a:r>
                        <a:rPr lang="fr-BE" sz="1200" dirty="0"/>
                        <a:t>2,218,524</a:t>
                      </a:r>
                    </a:p>
                  </a:txBody>
                  <a:tcPr anchor="b"/>
                </a:tc>
                <a:tc>
                  <a:txBody>
                    <a:bodyPr/>
                    <a:lstStyle/>
                    <a:p>
                      <a:pPr algn="r"/>
                      <a:r>
                        <a:rPr lang="fr-BE" sz="1200" dirty="0"/>
                        <a:t>0</a:t>
                      </a:r>
                    </a:p>
                  </a:txBody>
                  <a:tcPr anchor="b"/>
                </a:tc>
                <a:extLst>
                  <a:ext uri="{0D108BD9-81ED-4DB2-BD59-A6C34878D82A}">
                    <a16:rowId xmlns:a16="http://schemas.microsoft.com/office/drawing/2014/main" val="10007"/>
                  </a:ext>
                </a:extLst>
              </a:tr>
              <a:tr h="370840">
                <a:tc>
                  <a:txBody>
                    <a:bodyPr/>
                    <a:lstStyle/>
                    <a:p>
                      <a:r>
                        <a:rPr lang="fr-BE" sz="1200" dirty="0" err="1"/>
                        <a:t>Material</a:t>
                      </a:r>
                      <a:r>
                        <a:rPr lang="fr-BE" sz="1200" dirty="0"/>
                        <a:t> </a:t>
                      </a:r>
                      <a:r>
                        <a:rPr lang="fr-BE" sz="1200" dirty="0" err="1"/>
                        <a:t>related</a:t>
                      </a:r>
                      <a:endParaRPr lang="fr-BE" sz="1200" dirty="0"/>
                    </a:p>
                  </a:txBody>
                  <a:tcPr anchor="b"/>
                </a:tc>
                <a:tc>
                  <a:txBody>
                    <a:bodyPr/>
                    <a:lstStyle/>
                    <a:p>
                      <a:pPr algn="r"/>
                      <a:r>
                        <a:rPr lang="fr-BE" sz="1200" dirty="0"/>
                        <a:t>0</a:t>
                      </a:r>
                    </a:p>
                  </a:txBody>
                  <a:tcPr anchor="b"/>
                </a:tc>
                <a:tc>
                  <a:txBody>
                    <a:bodyPr/>
                    <a:lstStyle/>
                    <a:p>
                      <a:pPr algn="r"/>
                      <a:r>
                        <a:rPr lang="fr-BE" sz="1200" dirty="0"/>
                        <a:t>0</a:t>
                      </a:r>
                    </a:p>
                  </a:txBody>
                  <a:tcPr anchor="b"/>
                </a:tc>
                <a:tc>
                  <a:txBody>
                    <a:bodyPr/>
                    <a:lstStyle/>
                    <a:p>
                      <a:pPr algn="r"/>
                      <a:r>
                        <a:rPr lang="fr-BE" sz="1200" dirty="0"/>
                        <a:t>0</a:t>
                      </a:r>
                    </a:p>
                  </a:txBody>
                  <a:tcPr anchor="b"/>
                </a:tc>
                <a:extLst>
                  <a:ext uri="{0D108BD9-81ED-4DB2-BD59-A6C34878D82A}">
                    <a16:rowId xmlns:a16="http://schemas.microsoft.com/office/drawing/2014/main" val="10008"/>
                  </a:ext>
                </a:extLst>
              </a:tr>
              <a:tr h="370840">
                <a:tc>
                  <a:txBody>
                    <a:bodyPr/>
                    <a:lstStyle/>
                    <a:p>
                      <a:r>
                        <a:rPr lang="fr-BE" sz="1200" dirty="0"/>
                        <a:t>Operating </a:t>
                      </a:r>
                      <a:r>
                        <a:rPr lang="fr-BE" sz="1200" dirty="0" err="1"/>
                        <a:t>Costs</a:t>
                      </a:r>
                      <a:endParaRPr lang="fr-BE" sz="1200" dirty="0"/>
                    </a:p>
                  </a:txBody>
                  <a:tcPr anchor="b">
                    <a:solidFill>
                      <a:srgbClr val="00B050"/>
                    </a:solidFill>
                  </a:tcPr>
                </a:tc>
                <a:tc>
                  <a:txBody>
                    <a:bodyPr/>
                    <a:lstStyle/>
                    <a:p>
                      <a:pPr algn="r"/>
                      <a:r>
                        <a:rPr lang="fr-BE" sz="1200" dirty="0"/>
                        <a:t>2,247,763</a:t>
                      </a:r>
                    </a:p>
                  </a:txBody>
                  <a:tcPr anchor="b">
                    <a:solidFill>
                      <a:srgbClr val="00B050"/>
                    </a:solidFill>
                  </a:tcPr>
                </a:tc>
                <a:tc>
                  <a:txBody>
                    <a:bodyPr/>
                    <a:lstStyle/>
                    <a:p>
                      <a:pPr algn="r"/>
                      <a:r>
                        <a:rPr lang="fr-BE" sz="1200" dirty="0"/>
                        <a:t>2,295,396</a:t>
                      </a:r>
                    </a:p>
                  </a:txBody>
                  <a:tcPr anchor="b">
                    <a:solidFill>
                      <a:srgbClr val="00B050"/>
                    </a:solidFill>
                  </a:tcPr>
                </a:tc>
                <a:tc>
                  <a:txBody>
                    <a:bodyPr/>
                    <a:lstStyle/>
                    <a:p>
                      <a:pPr algn="r"/>
                      <a:r>
                        <a:rPr lang="fr-BE" sz="1200" dirty="0"/>
                        <a:t>-141</a:t>
                      </a:r>
                    </a:p>
                  </a:txBody>
                  <a:tcPr anchor="b">
                    <a:solidFill>
                      <a:srgbClr val="00B050"/>
                    </a:solidFill>
                  </a:tcPr>
                </a:tc>
                <a:extLst>
                  <a:ext uri="{0D108BD9-81ED-4DB2-BD59-A6C34878D82A}">
                    <a16:rowId xmlns:a16="http://schemas.microsoft.com/office/drawing/2014/main" val="10009"/>
                  </a:ext>
                </a:extLst>
              </a:tr>
              <a:tr h="370840">
                <a:tc>
                  <a:txBody>
                    <a:bodyPr/>
                    <a:lstStyle/>
                    <a:p>
                      <a:r>
                        <a:rPr lang="fr-BE" sz="1200" b="1" dirty="0"/>
                        <a:t>Total LCC (USD)</a:t>
                      </a:r>
                    </a:p>
                  </a:txBody>
                  <a:tcPr anchor="b">
                    <a:solidFill>
                      <a:srgbClr val="00B050"/>
                    </a:solidFill>
                  </a:tcPr>
                </a:tc>
                <a:tc>
                  <a:txBody>
                    <a:bodyPr/>
                    <a:lstStyle/>
                    <a:p>
                      <a:pPr algn="r"/>
                      <a:r>
                        <a:rPr lang="fr-BE" sz="1200" b="1" dirty="0"/>
                        <a:t>18,094,314</a:t>
                      </a:r>
                    </a:p>
                  </a:txBody>
                  <a:tcPr anchor="b">
                    <a:solidFill>
                      <a:srgbClr val="00B050"/>
                    </a:solidFill>
                  </a:tcPr>
                </a:tc>
                <a:tc>
                  <a:txBody>
                    <a:bodyPr/>
                    <a:lstStyle/>
                    <a:p>
                      <a:pPr algn="r"/>
                      <a:r>
                        <a:rPr lang="fr-BE" sz="1200" b="1" dirty="0"/>
                        <a:t>17,937,170</a:t>
                      </a:r>
                    </a:p>
                  </a:txBody>
                  <a:tcPr anchor="b">
                    <a:solidFill>
                      <a:srgbClr val="00B050"/>
                    </a:solidFill>
                  </a:tcPr>
                </a:tc>
                <a:tc>
                  <a:txBody>
                    <a:bodyPr/>
                    <a:lstStyle/>
                    <a:p>
                      <a:pPr algn="r"/>
                      <a:r>
                        <a:rPr lang="fr-BE" sz="1200" b="1" dirty="0"/>
                        <a:t>15,699,859</a:t>
                      </a:r>
                    </a:p>
                  </a:txBody>
                  <a:tcPr anchor="b">
                    <a:solidFill>
                      <a:srgbClr val="00B050"/>
                    </a:solidFill>
                  </a:tcPr>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33</a:t>
            </a:fld>
            <a:endParaRPr lang="fr-BE"/>
          </a:p>
        </p:txBody>
      </p:sp>
    </p:spTree>
    <p:extLst>
      <p:ext uri="{BB962C8B-B14F-4D97-AF65-F5344CB8AC3E}">
        <p14:creationId xmlns:p14="http://schemas.microsoft.com/office/powerpoint/2010/main" val="3944307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824" y="260648"/>
            <a:ext cx="8229600" cy="1143000"/>
          </a:xfrm>
        </p:spPr>
        <p:txBody>
          <a:bodyPr>
            <a:normAutofit/>
          </a:bodyPr>
          <a:lstStyle/>
          <a:p>
            <a:r>
              <a:rPr lang="fr-BE" sz="3100" dirty="0"/>
              <a:t>LCC </a:t>
            </a:r>
            <a:r>
              <a:rPr lang="fr-BE" sz="3100" dirty="0" err="1"/>
              <a:t>Example</a:t>
            </a:r>
            <a:r>
              <a:rPr lang="fr-BE" sz="3100" dirty="0"/>
              <a:t>: </a:t>
            </a:r>
            <a:r>
              <a:rPr lang="fr-BE" sz="3100" dirty="0" err="1"/>
              <a:t>Roofing</a:t>
            </a:r>
            <a:br>
              <a:rPr lang="fr-BE" dirty="0"/>
            </a:br>
            <a:r>
              <a:rPr lang="en-US" sz="2700" dirty="0">
                <a:cs typeface="Arial" pitchFamily="34" charset="0"/>
              </a:rPr>
              <a:t>Life cycle cost of a roof </a:t>
            </a:r>
            <a:r>
              <a:rPr lang="en-US" sz="2000" baseline="50000" dirty="0">
                <a:cs typeface="Arial" pitchFamily="34" charset="0"/>
              </a:rPr>
              <a:t>33, 34, 35</a:t>
            </a:r>
            <a:endParaRPr lang="fr-BE" sz="2000" baseline="5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527371517"/>
              </p:ext>
            </p:extLst>
          </p:nvPr>
        </p:nvGraphicFramePr>
        <p:xfrm>
          <a:off x="457200" y="1600200"/>
          <a:ext cx="8229600" cy="2775696"/>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1586976">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05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cs typeface="Arial" pitchFamily="34" charset="0"/>
                        </a:rPr>
                        <a:t>Conventional roofing systems, ~30 years</a:t>
                      </a:r>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cs typeface="Arial" pitchFamily="34" charset="0"/>
                        </a:rPr>
                        <a:t>metal roofing system,     40-50 years</a:t>
                      </a:r>
                      <a:endParaRPr lang="fr-BE"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a:solidFill>
                          <a:schemeClr val="tx1"/>
                        </a:solidFill>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cs typeface="Arial" pitchFamily="34" charset="0"/>
                        </a:rPr>
                        <a:t>Stainless steel roofing system , more than 50 years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pic>
        <p:nvPicPr>
          <p:cNvPr id="9" name="Grafik 6"/>
          <p:cNvPicPr>
            <a:picLocks/>
          </p:cNvPicPr>
          <p:nvPr/>
        </p:nvPicPr>
        <p:blipFill>
          <a:blip r:embed="rId3">
            <a:extLst>
              <a:ext uri="{28A0092B-C50C-407E-A947-70E740481C1C}">
                <a14:useLocalDpi xmlns:a14="http://schemas.microsoft.com/office/drawing/2010/main" val="0"/>
              </a:ext>
            </a:extLst>
          </a:blip>
          <a:stretch>
            <a:fillRect/>
          </a:stretch>
        </p:blipFill>
        <p:spPr>
          <a:xfrm>
            <a:off x="530843" y="1704441"/>
            <a:ext cx="2520000" cy="1656000"/>
          </a:xfrm>
          <a:prstGeom prst="rect">
            <a:avLst/>
          </a:prstGeom>
          <a:ln w="3175">
            <a:solidFill>
              <a:schemeClr val="tx1"/>
            </a:solidFill>
          </a:ln>
        </p:spPr>
      </p:pic>
      <p:pic>
        <p:nvPicPr>
          <p:cNvPr id="10" name="Grafik 7"/>
          <p:cNvPicPr>
            <a:picLocks/>
          </p:cNvPicPr>
          <p:nvPr/>
        </p:nvPicPr>
        <p:blipFill>
          <a:blip r:embed="rId4">
            <a:extLst>
              <a:ext uri="{28A0092B-C50C-407E-A947-70E740481C1C}">
                <a14:useLocalDpi xmlns:a14="http://schemas.microsoft.com/office/drawing/2010/main" val="0"/>
              </a:ext>
            </a:extLst>
          </a:blip>
          <a:stretch>
            <a:fillRect/>
          </a:stretch>
        </p:blipFill>
        <p:spPr>
          <a:xfrm>
            <a:off x="3294342" y="1704441"/>
            <a:ext cx="2520000" cy="1656000"/>
          </a:xfrm>
          <a:prstGeom prst="rect">
            <a:avLst/>
          </a:prstGeom>
          <a:ln w="3175">
            <a:solidFill>
              <a:schemeClr val="tx1"/>
            </a:solidFill>
          </a:ln>
        </p:spPr>
      </p:pic>
      <p:pic>
        <p:nvPicPr>
          <p:cNvPr id="11" name="Grafik 10"/>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02424" y="1704440"/>
            <a:ext cx="2520000" cy="1654529"/>
          </a:xfrm>
          <a:prstGeom prst="rect">
            <a:avLst/>
          </a:prstGeom>
          <a:ln w="3175">
            <a:solidFill>
              <a:schemeClr val="tx1"/>
            </a:solidFill>
          </a:ln>
        </p:spPr>
      </p:pic>
      <p:pic>
        <p:nvPicPr>
          <p:cNvPr id="3" name="Picture 2"/>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611560" y="4575770"/>
            <a:ext cx="7920000" cy="1733550"/>
          </a:xfrm>
          <a:prstGeom prst="rect">
            <a:avLst/>
          </a:prstGeom>
        </p:spPr>
      </p:pic>
      <p:sp>
        <p:nvSpPr>
          <p:cNvPr id="4" name="Slide Number Placeholder 3"/>
          <p:cNvSpPr>
            <a:spLocks noGrp="1"/>
          </p:cNvSpPr>
          <p:nvPr>
            <p:ph type="sldNum" sz="quarter" idx="12"/>
          </p:nvPr>
        </p:nvSpPr>
        <p:spPr/>
        <p:txBody>
          <a:bodyPr/>
          <a:lstStyle/>
          <a:p>
            <a:fld id="{BF73EC7F-79ED-4C17-9829-92AE53B2AB65}" type="slidenum">
              <a:rPr lang="fr-BE" smtClean="0"/>
              <a:t>34</a:t>
            </a:fld>
            <a:endParaRPr lang="fr-BE"/>
          </a:p>
        </p:txBody>
      </p:sp>
    </p:spTree>
    <p:extLst>
      <p:ext uri="{BB962C8B-B14F-4D97-AF65-F5344CB8AC3E}">
        <p14:creationId xmlns:p14="http://schemas.microsoft.com/office/powerpoint/2010/main" val="19647082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454372"/>
          </a:xfrm>
        </p:spPr>
        <p:txBody>
          <a:bodyPr/>
          <a:lstStyle/>
          <a:p>
            <a:r>
              <a:rPr lang="fr-BE" dirty="0"/>
              <a:t>LCC </a:t>
            </a:r>
            <a:r>
              <a:rPr lang="fr-BE" dirty="0" err="1"/>
              <a:t>Example</a:t>
            </a:r>
            <a:r>
              <a:rPr lang="fr-BE" dirty="0"/>
              <a:t>: </a:t>
            </a:r>
            <a:r>
              <a:rPr lang="fr-BE" dirty="0" err="1"/>
              <a:t>Roofing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41312504"/>
              </p:ext>
            </p:extLst>
          </p:nvPr>
        </p:nvGraphicFramePr>
        <p:xfrm>
          <a:off x="3575050" y="273050"/>
          <a:ext cx="5111750" cy="585311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half" idx="2"/>
          </p:nvPr>
        </p:nvSpPr>
        <p:spPr>
          <a:xfrm>
            <a:off x="457200" y="898177"/>
            <a:ext cx="3008313" cy="4691063"/>
          </a:xfrm>
        </p:spPr>
        <p:txBody>
          <a:bodyPr>
            <a:noAutofit/>
          </a:bodyPr>
          <a:lstStyle/>
          <a:p>
            <a:pPr algn="just"/>
            <a:r>
              <a:rPr lang="fr-BE" sz="1800" dirty="0" err="1"/>
              <a:t>Cost</a:t>
            </a:r>
            <a:r>
              <a:rPr lang="fr-BE" sz="1800" dirty="0"/>
              <a:t> </a:t>
            </a:r>
            <a:r>
              <a:rPr lang="fr-BE" sz="1800" dirty="0" err="1"/>
              <a:t>comparison</a:t>
            </a:r>
            <a:r>
              <a:rPr lang="fr-BE" sz="1800" dirty="0"/>
              <a:t> of 0.6 mm </a:t>
            </a:r>
            <a:r>
              <a:rPr lang="fr-BE" sz="1800" dirty="0" err="1"/>
              <a:t>coated</a:t>
            </a:r>
            <a:r>
              <a:rPr lang="fr-BE" sz="1800" dirty="0"/>
              <a:t> </a:t>
            </a:r>
            <a:r>
              <a:rPr lang="fr-BE" sz="1800" dirty="0" err="1"/>
              <a:t>galvanised</a:t>
            </a:r>
            <a:r>
              <a:rPr lang="fr-BE" sz="1800" dirty="0"/>
              <a:t> </a:t>
            </a:r>
            <a:r>
              <a:rPr lang="fr-BE" sz="1800" dirty="0" err="1"/>
              <a:t>carbon</a:t>
            </a:r>
            <a:r>
              <a:rPr lang="fr-BE" sz="1800" dirty="0"/>
              <a:t> </a:t>
            </a:r>
            <a:r>
              <a:rPr lang="fr-BE" sz="1800" dirty="0" err="1"/>
              <a:t>steel</a:t>
            </a:r>
            <a:r>
              <a:rPr lang="fr-BE" sz="1800" dirty="0"/>
              <a:t> and 0.4 mm </a:t>
            </a:r>
            <a:r>
              <a:rPr lang="fr-BE" sz="1800" dirty="0" err="1"/>
              <a:t>stainless</a:t>
            </a:r>
            <a:r>
              <a:rPr lang="fr-BE" sz="1800" dirty="0"/>
              <a:t> </a:t>
            </a:r>
            <a:r>
              <a:rPr lang="fr-BE" sz="1800" dirty="0" err="1"/>
              <a:t>steel</a:t>
            </a:r>
            <a:r>
              <a:rPr lang="fr-BE" sz="1800" dirty="0"/>
              <a:t> grade 1.4401: Due to the </a:t>
            </a:r>
            <a:r>
              <a:rPr lang="fr-BE" sz="1800" dirty="0" err="1"/>
              <a:t>mechanical</a:t>
            </a:r>
            <a:r>
              <a:rPr lang="fr-BE" sz="1800" dirty="0"/>
              <a:t> </a:t>
            </a:r>
            <a:r>
              <a:rPr lang="fr-BE" sz="1800" dirty="0" err="1"/>
              <a:t>properties</a:t>
            </a:r>
            <a:r>
              <a:rPr lang="fr-BE" sz="1800" dirty="0"/>
              <a:t> of </a:t>
            </a:r>
            <a:r>
              <a:rPr lang="fr-BE" sz="1800" dirty="0" err="1"/>
              <a:t>stainless</a:t>
            </a:r>
            <a:r>
              <a:rPr lang="fr-BE" sz="1800" dirty="0"/>
              <a:t> </a:t>
            </a:r>
            <a:r>
              <a:rPr lang="fr-BE" sz="1800" dirty="0" err="1"/>
              <a:t>steels</a:t>
            </a:r>
            <a:r>
              <a:rPr lang="fr-BE" sz="1800" dirty="0"/>
              <a:t>, the </a:t>
            </a:r>
            <a:r>
              <a:rPr lang="fr-BE" sz="1800" dirty="0" err="1"/>
              <a:t>material</a:t>
            </a:r>
            <a:r>
              <a:rPr lang="fr-BE" sz="1800" dirty="0"/>
              <a:t> </a:t>
            </a:r>
            <a:r>
              <a:rPr lang="fr-BE" sz="1800" dirty="0" err="1"/>
              <a:t>thickness</a:t>
            </a:r>
            <a:r>
              <a:rPr lang="fr-BE" sz="1800" dirty="0"/>
              <a:t> </a:t>
            </a:r>
            <a:r>
              <a:rPr lang="fr-BE" sz="1800" dirty="0" err="1"/>
              <a:t>can</a:t>
            </a:r>
            <a:r>
              <a:rPr lang="fr-BE" sz="1800" dirty="0"/>
              <a:t> </a:t>
            </a:r>
            <a:r>
              <a:rPr lang="fr-BE" sz="1800" dirty="0" err="1"/>
              <a:t>be</a:t>
            </a:r>
            <a:r>
              <a:rPr lang="fr-BE" sz="1800" dirty="0"/>
              <a:t> </a:t>
            </a:r>
            <a:r>
              <a:rPr lang="fr-BE" sz="1800" dirty="0" err="1"/>
              <a:t>reduced</a:t>
            </a:r>
            <a:r>
              <a:rPr lang="fr-BE" sz="1800" dirty="0"/>
              <a:t> to 0.5 or 0.4 mm, </a:t>
            </a:r>
            <a:r>
              <a:rPr lang="fr-BE" sz="1800" dirty="0" err="1"/>
              <a:t>providing</a:t>
            </a:r>
            <a:r>
              <a:rPr lang="fr-BE" sz="1800" dirty="0"/>
              <a:t> a </a:t>
            </a:r>
            <a:r>
              <a:rPr lang="fr-BE" sz="1800" dirty="0" err="1"/>
              <a:t>lighter</a:t>
            </a:r>
            <a:r>
              <a:rPr lang="fr-BE" sz="1800" dirty="0"/>
              <a:t> </a:t>
            </a:r>
            <a:r>
              <a:rPr lang="fr-BE" sz="1800" dirty="0" err="1"/>
              <a:t>weight</a:t>
            </a:r>
            <a:r>
              <a:rPr lang="fr-BE" sz="1800" dirty="0"/>
              <a:t> (4,68 kg/m² for 0.7 mm </a:t>
            </a:r>
            <a:r>
              <a:rPr lang="fr-BE" sz="1800" dirty="0" err="1"/>
              <a:t>coated</a:t>
            </a:r>
            <a:r>
              <a:rPr lang="fr-BE" sz="1800" dirty="0"/>
              <a:t> </a:t>
            </a:r>
            <a:r>
              <a:rPr lang="fr-BE" sz="1800" dirty="0" err="1"/>
              <a:t>carbon</a:t>
            </a:r>
            <a:r>
              <a:rPr lang="fr-BE" sz="1800" dirty="0"/>
              <a:t> </a:t>
            </a:r>
            <a:r>
              <a:rPr lang="fr-BE" sz="1800" dirty="0" err="1"/>
              <a:t>steel</a:t>
            </a:r>
            <a:r>
              <a:rPr lang="fr-BE" sz="1800" dirty="0"/>
              <a:t>, 3,12 kg/m² for </a:t>
            </a:r>
            <a:r>
              <a:rPr lang="fr-BE" sz="1800" dirty="0" err="1"/>
              <a:t>stainless</a:t>
            </a:r>
            <a:r>
              <a:rPr lang="fr-BE" sz="1800" dirty="0"/>
              <a:t> </a:t>
            </a:r>
            <a:r>
              <a:rPr lang="fr-BE" sz="1800" dirty="0" err="1"/>
              <a:t>steel</a:t>
            </a:r>
            <a:r>
              <a:rPr lang="fr-BE" sz="1800" dirty="0"/>
              <a:t>). </a:t>
            </a:r>
            <a:r>
              <a:rPr lang="fr-BE" sz="1800" dirty="0" err="1"/>
              <a:t>While</a:t>
            </a:r>
            <a:r>
              <a:rPr lang="fr-BE" sz="1800" dirty="0"/>
              <a:t> </a:t>
            </a:r>
            <a:r>
              <a:rPr lang="fr-BE" sz="1800" dirty="0" err="1"/>
              <a:t>coated</a:t>
            </a:r>
            <a:r>
              <a:rPr lang="fr-BE" sz="1800" dirty="0"/>
              <a:t> </a:t>
            </a:r>
            <a:r>
              <a:rPr lang="fr-BE" sz="1800" dirty="0" err="1"/>
              <a:t>carbon</a:t>
            </a:r>
            <a:r>
              <a:rPr lang="fr-BE" sz="1800" dirty="0"/>
              <a:t> </a:t>
            </a:r>
            <a:r>
              <a:rPr lang="fr-BE" sz="1800" dirty="0" err="1"/>
              <a:t>steel</a:t>
            </a:r>
            <a:r>
              <a:rPr lang="fr-BE" sz="1800" dirty="0"/>
              <a:t> has a life expectation of 15 to 20 </a:t>
            </a:r>
            <a:r>
              <a:rPr lang="fr-BE" sz="1800" dirty="0" err="1"/>
              <a:t>years</a:t>
            </a:r>
            <a:r>
              <a:rPr lang="fr-BE" sz="1800" dirty="0"/>
              <a:t>, the service life of a </a:t>
            </a:r>
            <a:r>
              <a:rPr lang="fr-BE" sz="1800" dirty="0" err="1"/>
              <a:t>stainless</a:t>
            </a:r>
            <a:r>
              <a:rPr lang="fr-BE" sz="1800" dirty="0"/>
              <a:t> </a:t>
            </a:r>
            <a:r>
              <a:rPr lang="fr-BE" sz="1800" dirty="0" err="1"/>
              <a:t>steel</a:t>
            </a:r>
            <a:r>
              <a:rPr lang="fr-BE" sz="1800" dirty="0"/>
              <a:t> roof </a:t>
            </a:r>
            <a:r>
              <a:rPr lang="fr-BE" sz="1800" dirty="0" err="1"/>
              <a:t>is</a:t>
            </a:r>
            <a:r>
              <a:rPr lang="fr-BE" sz="1800" dirty="0"/>
              <a:t> </a:t>
            </a:r>
            <a:r>
              <a:rPr lang="fr-BE" sz="1800" dirty="0" err="1"/>
              <a:t>generally</a:t>
            </a:r>
            <a:r>
              <a:rPr lang="fr-BE" sz="1800" dirty="0"/>
              <a:t> </a:t>
            </a:r>
            <a:r>
              <a:rPr lang="fr-BE" sz="1800" dirty="0" err="1"/>
              <a:t>that</a:t>
            </a:r>
            <a:r>
              <a:rPr lang="fr-BE" sz="1800" dirty="0"/>
              <a:t> of the building.</a:t>
            </a:r>
            <a:endParaRPr lang="en-GB" sz="1800" dirty="0"/>
          </a:p>
        </p:txBody>
      </p:sp>
      <p:sp>
        <p:nvSpPr>
          <p:cNvPr id="3" name="Slide Number Placeholder 2"/>
          <p:cNvSpPr>
            <a:spLocks noGrp="1"/>
          </p:cNvSpPr>
          <p:nvPr>
            <p:ph type="sldNum" sz="quarter" idx="12"/>
          </p:nvPr>
        </p:nvSpPr>
        <p:spPr/>
        <p:txBody>
          <a:bodyPr/>
          <a:lstStyle/>
          <a:p>
            <a:fld id="{BF73EC7F-79ED-4C17-9829-92AE53B2AB65}" type="slidenum">
              <a:rPr lang="fr-BE" smtClean="0"/>
              <a:t>35</a:t>
            </a:fld>
            <a:endParaRPr lang="fr-BE"/>
          </a:p>
        </p:txBody>
      </p:sp>
    </p:spTree>
    <p:extLst>
      <p:ext uri="{BB962C8B-B14F-4D97-AF65-F5344CB8AC3E}">
        <p14:creationId xmlns:p14="http://schemas.microsoft.com/office/powerpoint/2010/main" val="255414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normAutofit/>
          </a:bodyPr>
          <a:lstStyle/>
          <a:p>
            <a:r>
              <a:rPr lang="en-US" sz="2800" dirty="0"/>
              <a:t>Timeless Stainless Steel Architecture</a:t>
            </a:r>
            <a:r>
              <a:rPr lang="en-US" sz="2400" b="1" baseline="30000" dirty="0"/>
              <a:t>43</a:t>
            </a:r>
            <a:endParaRPr lang="fr-BE" sz="2800" b="1" baseline="30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83643323"/>
              </p:ext>
            </p:extLst>
          </p:nvPr>
        </p:nvGraphicFramePr>
        <p:xfrm>
          <a:off x="457200" y="857418"/>
          <a:ext cx="8229600" cy="5759544"/>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088232">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811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Savoy hotel, London, 1929 </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Empire State building, New York, 1931</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Chrysler Building, New York, 1930 </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69635">
                <a:tc>
                  <a:txBody>
                    <a:bodyPr/>
                    <a:lstStyle/>
                    <a:p>
                      <a:endParaRPr lang="fr-BE"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fr-BE" sz="16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0205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Helix Bridge, Singapore, 2011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cs typeface="Arial" pitchFamily="34" charset="0"/>
                        </a:rPr>
                        <a:t>Petronas</a:t>
                      </a:r>
                      <a:r>
                        <a:rPr lang="en-US" sz="1600" dirty="0">
                          <a:solidFill>
                            <a:schemeClr val="tx1"/>
                          </a:solidFill>
                          <a:cs typeface="Arial" pitchFamily="34" charset="0"/>
                        </a:rPr>
                        <a:t> Towers,</a:t>
                      </a:r>
                      <a:r>
                        <a:rPr lang="en-US" sz="1600" baseline="0" dirty="0">
                          <a:solidFill>
                            <a:schemeClr val="tx1"/>
                          </a:solidFill>
                          <a:cs typeface="Arial" pitchFamily="34" charset="0"/>
                        </a:rPr>
                        <a:t> Kuala Lumpur</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cs typeface="Arial" pitchFamily="34" charset="0"/>
                        </a:rPr>
                        <a:t>Cloud Gate “Jelly Bean”, Chicago, 2008</a:t>
                      </a:r>
                      <a:endParaRPr lang="de-DE" sz="1600" dirty="0">
                        <a:solidFill>
                          <a:schemeClr val="tx1"/>
                        </a:solidFill>
                        <a:cs typeface="Arial"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pic>
        <p:nvPicPr>
          <p:cNvPr id="7" name="Picture 2" descr="http://www.hotelable.com/blog/wp-content/uploads/Savoy-Hotel-Londo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944809"/>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8" name="Picture 4" descr="http://3.bp.blogspot.com/-m8KWss_4RbI/TvUCoRRpfVI/AAAAAAAAPI8/t_KPr94BydU/s1600/_DSC_2707.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012160" y="944809"/>
            <a:ext cx="1575339"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9" name="Picture 8" descr="http://www.globeholidays.net/United_States/New_York/Media/Empire_State_Building.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3276144" y="944809"/>
            <a:ext cx="1588286"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1" name="Picture 12" descr="http://2.bp.blogspot.com/_9TkN8z2ZoKo/S_a_lAOxgjI/AAAAAAAABRM/Vv65aFUblRI/s1600/P5022665+-+Helix+Bridg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3501008"/>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12" name="Picture 14" descr="http://i.telegraph.co.uk/multimedia/archive/01608/cloud_1608986a.jpg"/>
          <p:cNvPicPr preferRelativeResize="0">
            <a:picLocks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6012160" y="3501008"/>
            <a:ext cx="2592000" cy="1944000"/>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BF73EC7F-79ED-4C17-9829-92AE53B2AB65}" type="slidenum">
              <a:rPr lang="fr-BE" smtClean="0">
                <a:solidFill>
                  <a:schemeClr val="tx1"/>
                </a:solidFill>
              </a:rPr>
              <a:t>36</a:t>
            </a:fld>
            <a:endParaRPr lang="fr-BE">
              <a:solidFill>
                <a:schemeClr val="tx1"/>
              </a:solidFill>
            </a:endParaRPr>
          </a:p>
        </p:txBody>
      </p:sp>
      <p:pic>
        <p:nvPicPr>
          <p:cNvPr id="1028" name="Picture 4" descr="https://encrypted-tbn1.gstatic.com/images?q=tbn:ANd9GcRXtwukYA-kC95j80sUjPNpZ5NJqPPUBByMpkgottk7MQSmMC-ptw"/>
          <p:cNvPicPr>
            <a:picLocks noChangeAspect="1" noChangeArrowheads="1"/>
          </p:cNvPicPr>
          <p:nvPr/>
        </p:nvPicPr>
        <p:blipFill rotWithShape="1">
          <a:blip r:embed="rId8">
            <a:extLst>
              <a:ext uri="{28A0092B-C50C-407E-A947-70E740481C1C}">
                <a14:useLocalDpi xmlns:a14="http://schemas.microsoft.com/office/drawing/2010/main" val="0"/>
              </a:ext>
            </a:extLst>
          </a:blip>
          <a:srcRect r="7693" b="7141"/>
          <a:stretch/>
        </p:blipFill>
        <p:spPr bwMode="auto">
          <a:xfrm>
            <a:off x="3276084" y="3501008"/>
            <a:ext cx="2592060" cy="195316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2958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173"/>
          </a:xfrm>
        </p:spPr>
        <p:txBody>
          <a:bodyPr>
            <a:normAutofit/>
          </a:bodyPr>
          <a:lstStyle/>
          <a:p>
            <a:r>
              <a:rPr lang="en-US" sz="3200" dirty="0"/>
              <a:t>Comparison of Life Cycle Costing </a:t>
            </a:r>
            <a:r>
              <a:rPr lang="fr-BE" sz="2400" baseline="30000" dirty="0"/>
              <a:t>36, 37, 38, 39, 40</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54882050"/>
              </p:ext>
            </p:extLst>
          </p:nvPr>
        </p:nvGraphicFramePr>
        <p:xfrm>
          <a:off x="467544" y="1268760"/>
          <a:ext cx="8229600" cy="4942840"/>
        </p:xfrm>
        <a:graphic>
          <a:graphicData uri="http://schemas.openxmlformats.org/drawingml/2006/table">
            <a:tbl>
              <a:tblPr firstRow="1" bandRow="1">
                <a:tableStyleId>{9DCAF9ED-07DC-4A11-8D7F-57B35C25682E}</a:tableStyleId>
              </a:tblPr>
              <a:tblGrid>
                <a:gridCol w="1738536">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2890664">
                  <a:extLst>
                    <a:ext uri="{9D8B030D-6E8A-4147-A177-3AD203B41FA5}">
                      <a16:colId xmlns:a16="http://schemas.microsoft.com/office/drawing/2014/main" val="20004"/>
                    </a:ext>
                  </a:extLst>
                </a:gridCol>
              </a:tblGrid>
              <a:tr h="370840">
                <a:tc>
                  <a:txBody>
                    <a:bodyPr/>
                    <a:lstStyle/>
                    <a:p>
                      <a:r>
                        <a:rPr lang="fr-BE" dirty="0"/>
                        <a:t>Monument</a:t>
                      </a:r>
                    </a:p>
                  </a:txBody>
                  <a:tcPr/>
                </a:tc>
                <a:tc>
                  <a:txBody>
                    <a:bodyPr/>
                    <a:lstStyle/>
                    <a:p>
                      <a:r>
                        <a:rPr lang="fr-BE" dirty="0" err="1"/>
                        <a:t>Completed</a:t>
                      </a:r>
                      <a:endParaRPr lang="fr-BE" dirty="0"/>
                    </a:p>
                  </a:txBody>
                  <a:tcPr/>
                </a:tc>
                <a:tc>
                  <a:txBody>
                    <a:bodyPr/>
                    <a:lstStyle/>
                    <a:p>
                      <a:r>
                        <a:rPr lang="fr-BE" dirty="0" err="1"/>
                        <a:t>Material</a:t>
                      </a:r>
                      <a:endParaRPr lang="fr-BE" dirty="0"/>
                    </a:p>
                  </a:txBody>
                  <a:tcPr/>
                </a:tc>
                <a:tc>
                  <a:txBody>
                    <a:bodyPr/>
                    <a:lstStyle/>
                    <a:p>
                      <a:r>
                        <a:rPr lang="fr-BE" dirty="0" err="1"/>
                        <a:t>Height</a:t>
                      </a:r>
                      <a:endParaRPr lang="fr-BE" dirty="0"/>
                    </a:p>
                  </a:txBody>
                  <a:tcPr/>
                </a:tc>
                <a:tc>
                  <a:txBody>
                    <a:bodyPr/>
                    <a:lstStyle/>
                    <a:p>
                      <a:r>
                        <a:rPr lang="fr-BE" dirty="0"/>
                        <a:t>Maintenance</a:t>
                      </a:r>
                    </a:p>
                  </a:txBody>
                  <a:tcPr/>
                </a:tc>
                <a:extLst>
                  <a:ext uri="{0D108BD9-81ED-4DB2-BD59-A6C34878D82A}">
                    <a16:rowId xmlns:a16="http://schemas.microsoft.com/office/drawing/2014/main" val="10000"/>
                  </a:ext>
                </a:extLst>
              </a:tr>
              <a:tr h="370840">
                <a:tc>
                  <a:txBody>
                    <a:bodyPr/>
                    <a:lstStyle/>
                    <a:p>
                      <a:r>
                        <a:rPr lang="fr-BE" dirty="0"/>
                        <a:t>Eiffel Tower – Paris</a:t>
                      </a:r>
                    </a:p>
                    <a:p>
                      <a:endParaRPr lang="fr-BE" dirty="0"/>
                    </a:p>
                  </a:txBody>
                  <a:tcPr/>
                </a:tc>
                <a:tc>
                  <a:txBody>
                    <a:bodyPr/>
                    <a:lstStyle/>
                    <a:p>
                      <a:r>
                        <a:rPr lang="fr-BE" dirty="0"/>
                        <a:t>1889</a:t>
                      </a:r>
                    </a:p>
                    <a:p>
                      <a:endParaRPr lang="fr-BE" dirty="0"/>
                    </a:p>
                    <a:p>
                      <a:endParaRPr lang="fr-BE" dirty="0"/>
                    </a:p>
                  </a:txBody>
                  <a:tcPr/>
                </a:tc>
                <a:tc>
                  <a:txBody>
                    <a:bodyPr/>
                    <a:lstStyle/>
                    <a:p>
                      <a:r>
                        <a:rPr lang="fr-BE" dirty="0" err="1"/>
                        <a:t>Wrought</a:t>
                      </a:r>
                      <a:r>
                        <a:rPr lang="fr-BE" dirty="0"/>
                        <a:t> </a:t>
                      </a:r>
                      <a:r>
                        <a:rPr lang="fr-BE" dirty="0" err="1"/>
                        <a:t>iron</a:t>
                      </a:r>
                      <a:endParaRPr lang="fr-BE" dirty="0"/>
                    </a:p>
                  </a:txBody>
                  <a:tcPr/>
                </a:tc>
                <a:tc>
                  <a:txBody>
                    <a:bodyPr/>
                    <a:lstStyle/>
                    <a:p>
                      <a:r>
                        <a:rPr lang="fr-BE" dirty="0"/>
                        <a:t>324m</a:t>
                      </a:r>
                    </a:p>
                  </a:txBody>
                  <a:tcPr/>
                </a:tc>
                <a:tc>
                  <a:txBody>
                    <a:bodyPr/>
                    <a:lstStyle/>
                    <a:p>
                      <a:r>
                        <a:rPr lang="fr-BE" dirty="0" err="1"/>
                        <a:t>Every</a:t>
                      </a:r>
                      <a:r>
                        <a:rPr lang="fr-BE" dirty="0"/>
                        <a:t> 7 </a:t>
                      </a:r>
                      <a:r>
                        <a:rPr lang="fr-BE" dirty="0" err="1"/>
                        <a:t>years</a:t>
                      </a:r>
                      <a:r>
                        <a:rPr lang="fr-BE" dirty="0"/>
                        <a:t>. </a:t>
                      </a:r>
                      <a:r>
                        <a:rPr lang="fr-BE" dirty="0" err="1"/>
                        <a:t>Every</a:t>
                      </a:r>
                      <a:r>
                        <a:rPr lang="fr-BE" dirty="0"/>
                        <a:t> painting </a:t>
                      </a:r>
                      <a:r>
                        <a:rPr lang="fr-BE" dirty="0" err="1"/>
                        <a:t>campaign</a:t>
                      </a:r>
                      <a:r>
                        <a:rPr lang="fr-BE" baseline="0" dirty="0"/>
                        <a:t> </a:t>
                      </a:r>
                      <a:r>
                        <a:rPr lang="fr-BE" baseline="0" dirty="0" err="1"/>
                        <a:t>lasts</a:t>
                      </a:r>
                      <a:r>
                        <a:rPr lang="fr-BE" baseline="0" dirty="0"/>
                        <a:t> for about a </a:t>
                      </a:r>
                      <a:r>
                        <a:rPr lang="fr-BE" baseline="0" dirty="0" err="1"/>
                        <a:t>year</a:t>
                      </a:r>
                      <a:r>
                        <a:rPr lang="fr-BE" baseline="0" dirty="0"/>
                        <a:t> and a </a:t>
                      </a:r>
                      <a:r>
                        <a:rPr lang="fr-BE" baseline="0" dirty="0" err="1"/>
                        <a:t>half</a:t>
                      </a:r>
                      <a:r>
                        <a:rPr lang="fr-BE" baseline="0" dirty="0"/>
                        <a:t> (15 </a:t>
                      </a:r>
                      <a:r>
                        <a:rPr lang="fr-BE" baseline="0" dirty="0" err="1"/>
                        <a:t>months</a:t>
                      </a:r>
                      <a:r>
                        <a:rPr lang="fr-BE" baseline="0" dirty="0"/>
                        <a:t>). 50 to 60 tons of </a:t>
                      </a:r>
                      <a:r>
                        <a:rPr lang="fr-BE" baseline="0" dirty="0" err="1"/>
                        <a:t>paint</a:t>
                      </a:r>
                      <a:r>
                        <a:rPr lang="fr-BE" baseline="0" dirty="0"/>
                        <a:t>, 25 </a:t>
                      </a:r>
                      <a:r>
                        <a:rPr lang="fr-BE" baseline="0" dirty="0" err="1"/>
                        <a:t>painters</a:t>
                      </a:r>
                      <a:r>
                        <a:rPr lang="fr-BE" baseline="0" dirty="0"/>
                        <a:t>, 1500 </a:t>
                      </a:r>
                      <a:r>
                        <a:rPr lang="fr-BE" baseline="0" dirty="0" err="1"/>
                        <a:t>brushes</a:t>
                      </a:r>
                      <a:r>
                        <a:rPr lang="fr-BE" baseline="0" dirty="0"/>
                        <a:t>, 5000 </a:t>
                      </a:r>
                      <a:r>
                        <a:rPr lang="fr-BE" baseline="0" dirty="0" err="1"/>
                        <a:t>sanding</a:t>
                      </a:r>
                      <a:r>
                        <a:rPr lang="fr-BE" baseline="0" dirty="0"/>
                        <a:t> </a:t>
                      </a:r>
                      <a:r>
                        <a:rPr lang="fr-BE" baseline="0" dirty="0" err="1"/>
                        <a:t>disks</a:t>
                      </a:r>
                      <a:r>
                        <a:rPr lang="fr-BE" baseline="0" dirty="0"/>
                        <a:t> and 1500 sets of </a:t>
                      </a:r>
                      <a:r>
                        <a:rPr lang="fr-BE" baseline="0" dirty="0" err="1"/>
                        <a:t>work</a:t>
                      </a:r>
                      <a:r>
                        <a:rPr lang="fr-BE" baseline="0" dirty="0"/>
                        <a:t> </a:t>
                      </a:r>
                      <a:r>
                        <a:rPr lang="fr-BE" baseline="0" dirty="0" err="1"/>
                        <a:t>clothes</a:t>
                      </a:r>
                      <a:r>
                        <a:rPr lang="fr-BE" baseline="0" dirty="0"/>
                        <a:t>.</a:t>
                      </a:r>
                      <a:endParaRPr lang="fr-BE" dirty="0"/>
                    </a:p>
                  </a:txBody>
                  <a:tcPr/>
                </a:tc>
                <a:extLst>
                  <a:ext uri="{0D108BD9-81ED-4DB2-BD59-A6C34878D82A}">
                    <a16:rowId xmlns:a16="http://schemas.microsoft.com/office/drawing/2014/main" val="10001"/>
                  </a:ext>
                </a:extLst>
              </a:tr>
              <a:tr h="370840">
                <a:tc>
                  <a:txBody>
                    <a:bodyPr/>
                    <a:lstStyle/>
                    <a:p>
                      <a:r>
                        <a:rPr lang="fr-BE" dirty="0"/>
                        <a:t>Chrysler Building (Roof</a:t>
                      </a:r>
                      <a:r>
                        <a:rPr lang="fr-BE" baseline="0" dirty="0"/>
                        <a:t> and Entrance) – New York</a:t>
                      </a:r>
                    </a:p>
                    <a:p>
                      <a:endParaRPr lang="fr-BE" baseline="0" dirty="0"/>
                    </a:p>
                    <a:p>
                      <a:endParaRPr lang="fr-BE" baseline="0" dirty="0"/>
                    </a:p>
                    <a:p>
                      <a:endParaRPr lang="fr-BE" baseline="0" dirty="0"/>
                    </a:p>
                    <a:p>
                      <a:endParaRPr lang="fr-BE" baseline="0" dirty="0"/>
                    </a:p>
                    <a:p>
                      <a:endParaRPr lang="fr-BE" dirty="0"/>
                    </a:p>
                  </a:txBody>
                  <a:tcPr/>
                </a:tc>
                <a:tc>
                  <a:txBody>
                    <a:bodyPr/>
                    <a:lstStyle/>
                    <a:p>
                      <a:r>
                        <a:rPr lang="fr-BE" dirty="0"/>
                        <a:t>1930</a:t>
                      </a:r>
                    </a:p>
                    <a:p>
                      <a:r>
                        <a:rPr lang="fr-BE" dirty="0"/>
                        <a:t>(roof</a:t>
                      </a:r>
                      <a:r>
                        <a:rPr lang="fr-BE" baseline="0" dirty="0"/>
                        <a:t> 1929)</a:t>
                      </a:r>
                      <a:endParaRPr lang="fr-BE" dirty="0"/>
                    </a:p>
                  </a:txBody>
                  <a:tcPr/>
                </a:tc>
                <a:tc>
                  <a:txBody>
                    <a:bodyPr/>
                    <a:lstStyle/>
                    <a:p>
                      <a:r>
                        <a:rPr lang="fr-BE" dirty="0" err="1"/>
                        <a:t>Austenitic</a:t>
                      </a:r>
                      <a:r>
                        <a:rPr lang="fr-BE" dirty="0"/>
                        <a:t> </a:t>
                      </a:r>
                      <a:r>
                        <a:rPr lang="fr-BE" dirty="0" err="1"/>
                        <a:t>Stainless</a:t>
                      </a:r>
                      <a:r>
                        <a:rPr lang="fr-BE" dirty="0"/>
                        <a:t> </a:t>
                      </a:r>
                      <a:r>
                        <a:rPr lang="fr-BE" dirty="0" err="1"/>
                        <a:t>Steel</a:t>
                      </a:r>
                      <a:r>
                        <a:rPr lang="fr-BE" dirty="0"/>
                        <a:t> (302)</a:t>
                      </a:r>
                    </a:p>
                  </a:txBody>
                  <a:tcPr/>
                </a:tc>
                <a:tc>
                  <a:txBody>
                    <a:bodyPr/>
                    <a:lstStyle/>
                    <a:p>
                      <a:r>
                        <a:rPr lang="fr-BE" dirty="0"/>
                        <a:t>319m</a:t>
                      </a:r>
                    </a:p>
                  </a:txBody>
                  <a:tcPr/>
                </a:tc>
                <a:tc>
                  <a:txBody>
                    <a:bodyPr/>
                    <a:lstStyle/>
                    <a:p>
                      <a:r>
                        <a:rPr lang="fr-BE" dirty="0" err="1"/>
                        <a:t>Twice</a:t>
                      </a:r>
                      <a:r>
                        <a:rPr lang="fr-BE" dirty="0"/>
                        <a:t> in 1951, 1961.</a:t>
                      </a:r>
                      <a:r>
                        <a:rPr lang="fr-BE" baseline="0" dirty="0"/>
                        <a:t> The 1961 </a:t>
                      </a:r>
                      <a:r>
                        <a:rPr lang="fr-BE" baseline="0" dirty="0" err="1"/>
                        <a:t>cleaning</a:t>
                      </a:r>
                      <a:r>
                        <a:rPr lang="fr-BE" baseline="0" dirty="0"/>
                        <a:t> solution </a:t>
                      </a:r>
                      <a:r>
                        <a:rPr lang="fr-BE" baseline="0" dirty="0" err="1"/>
                        <a:t>is</a:t>
                      </a:r>
                      <a:r>
                        <a:rPr lang="fr-BE" baseline="0" dirty="0"/>
                        <a:t> </a:t>
                      </a:r>
                      <a:r>
                        <a:rPr lang="fr-BE" baseline="0" dirty="0" err="1"/>
                        <a:t>unknown</a:t>
                      </a:r>
                      <a:r>
                        <a:rPr lang="fr-BE" baseline="0" dirty="0"/>
                        <a:t>. A </a:t>
                      </a:r>
                      <a:r>
                        <a:rPr lang="fr-BE" baseline="0" dirty="0" err="1"/>
                        <a:t>mild</a:t>
                      </a:r>
                      <a:r>
                        <a:rPr lang="fr-BE" baseline="0" dirty="0"/>
                        <a:t> </a:t>
                      </a:r>
                      <a:r>
                        <a:rPr lang="fr-BE" baseline="0" dirty="0" err="1"/>
                        <a:t>detergent</a:t>
                      </a:r>
                      <a:r>
                        <a:rPr lang="fr-BE" baseline="0" dirty="0"/>
                        <a:t>, </a:t>
                      </a:r>
                      <a:r>
                        <a:rPr lang="fr-BE" baseline="0" dirty="0" err="1"/>
                        <a:t>degreaser</a:t>
                      </a:r>
                      <a:r>
                        <a:rPr lang="fr-BE" baseline="0" dirty="0"/>
                        <a:t> and abrasive </a:t>
                      </a:r>
                      <a:r>
                        <a:rPr lang="fr-BE" baseline="0" dirty="0" err="1"/>
                        <a:t>were</a:t>
                      </a:r>
                      <a:r>
                        <a:rPr lang="fr-BE" baseline="0" dirty="0"/>
                        <a:t> </a:t>
                      </a:r>
                      <a:r>
                        <a:rPr lang="fr-BE" baseline="0" dirty="0" err="1"/>
                        <a:t>used</a:t>
                      </a:r>
                      <a:r>
                        <a:rPr lang="fr-BE" baseline="0" dirty="0"/>
                        <a:t> in 1995.</a:t>
                      </a:r>
                      <a:endParaRPr lang="fr-BE" dirty="0"/>
                    </a:p>
                  </a:txBody>
                  <a:tcPr/>
                </a:tc>
                <a:extLst>
                  <a:ext uri="{0D108BD9-81ED-4DB2-BD59-A6C34878D82A}">
                    <a16:rowId xmlns:a16="http://schemas.microsoft.com/office/drawing/2014/main" val="10002"/>
                  </a:ext>
                </a:extLst>
              </a:tr>
            </a:tbl>
          </a:graphicData>
        </a:graphic>
      </p:graphicFrame>
      <p:pic>
        <p:nvPicPr>
          <p:cNvPr id="5" name="Picture 14" descr="http://t3.gstatic.com/images?q=tbn:ANd9GcSISTfpsN2fANpBCzIlIj3_scvXR6LDLkQ_ouuuh_UhPsoOJJkd"/>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04118" y="2276872"/>
            <a:ext cx="871538" cy="12164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 name="Grafik 9"/>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02091" y="4852384"/>
            <a:ext cx="945573" cy="1312920"/>
          </a:xfrm>
          <a:prstGeom prst="rect">
            <a:avLst/>
          </a:prstGeom>
          <a:ln>
            <a:solidFill>
              <a:schemeClr val="tx1"/>
            </a:solidFill>
          </a:ln>
        </p:spPr>
      </p:pic>
      <p:pic>
        <p:nvPicPr>
          <p:cNvPr id="7" name="Picture 16" descr="http://www.tour-eiffel.net/wp-content/uploads/2012/12/peinture-tour-eiffe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2648" y="2276872"/>
            <a:ext cx="1087224" cy="7920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Grafik 14"/>
          <p:cNvPicPr>
            <a:picLocks noChangeAspect="1"/>
          </p:cNvPicPr>
          <p:nvPr/>
        </p:nvPicPr>
        <p:blipFill rotWithShape="1">
          <a:blip r:embed="rId6" cstate="print">
            <a:extLst>
              <a:ext uri="{28A0092B-C50C-407E-A947-70E740481C1C}">
                <a14:useLocalDpi xmlns:a14="http://schemas.microsoft.com/office/drawing/2010/main" val="0"/>
              </a:ext>
            </a:extLst>
          </a:blip>
          <a:srcRect t="11288"/>
          <a:stretch/>
        </p:blipFill>
        <p:spPr>
          <a:xfrm>
            <a:off x="2332648" y="4836358"/>
            <a:ext cx="1087224" cy="824889"/>
          </a:xfrm>
          <a:prstGeom prst="rect">
            <a:avLst/>
          </a:prstGeom>
          <a:ln>
            <a:solidFill>
              <a:schemeClr val="tx1"/>
            </a:solidFill>
          </a:ln>
        </p:spPr>
      </p:pic>
      <p:sp>
        <p:nvSpPr>
          <p:cNvPr id="4" name="Slide Number Placeholder 3"/>
          <p:cNvSpPr>
            <a:spLocks noGrp="1"/>
          </p:cNvSpPr>
          <p:nvPr>
            <p:ph type="sldNum" sz="quarter" idx="12"/>
          </p:nvPr>
        </p:nvSpPr>
        <p:spPr/>
        <p:txBody>
          <a:bodyPr/>
          <a:lstStyle/>
          <a:p>
            <a:fld id="{BF73EC7F-79ED-4C17-9829-92AE53B2AB65}" type="slidenum">
              <a:rPr lang="fr-BE" smtClean="0"/>
              <a:t>37</a:t>
            </a:fld>
            <a:endParaRPr lang="fr-BE"/>
          </a:p>
        </p:txBody>
      </p:sp>
    </p:spTree>
    <p:extLst>
      <p:ext uri="{BB962C8B-B14F-4D97-AF65-F5344CB8AC3E}">
        <p14:creationId xmlns:p14="http://schemas.microsoft.com/office/powerpoint/2010/main" val="2321436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864096"/>
          </a:xfrm>
        </p:spPr>
        <p:txBody>
          <a:bodyPr>
            <a:normAutofit fontScale="90000"/>
          </a:bodyPr>
          <a:lstStyle/>
          <a:p>
            <a:r>
              <a:rPr lang="en-US" sz="3100" dirty="0"/>
              <a:t>What makes Stainless Steel </a:t>
            </a:r>
            <a:r>
              <a:rPr lang="en-US" sz="3100" b="1" dirty="0"/>
              <a:t>“Green”</a:t>
            </a:r>
            <a:r>
              <a:rPr lang="en-US" sz="3100" dirty="0"/>
              <a:t>?</a:t>
            </a:r>
            <a:br>
              <a:rPr lang="en-US" sz="2800" dirty="0"/>
            </a:br>
            <a:r>
              <a:rPr lang="en-US" sz="2400" dirty="0"/>
              <a:t>Stainless Steel Environmental Evaluation </a:t>
            </a:r>
            <a:r>
              <a:rPr lang="en-US" sz="2400" baseline="50000" dirty="0"/>
              <a:t>41</a:t>
            </a:r>
            <a:endParaRPr lang="fr-BE" sz="2400" baseline="500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70610974"/>
              </p:ext>
            </p:extLst>
          </p:nvPr>
        </p:nvGraphicFramePr>
        <p:xfrm>
          <a:off x="376678" y="1124744"/>
          <a:ext cx="8229600" cy="5637660"/>
        </p:xfrm>
        <a:graphic>
          <a:graphicData uri="http://schemas.openxmlformats.org/drawingml/2006/table">
            <a:tbl>
              <a:tblPr bandRow="1">
                <a:tableStyleId>{1E171933-4619-4E11-9A3F-F7608DF75F80}</a:tableStyleId>
              </a:tblPr>
              <a:tblGrid>
                <a:gridCol w="3538736">
                  <a:extLst>
                    <a:ext uri="{9D8B030D-6E8A-4147-A177-3AD203B41FA5}">
                      <a16:colId xmlns:a16="http://schemas.microsoft.com/office/drawing/2014/main" val="20000"/>
                    </a:ext>
                  </a:extLst>
                </a:gridCol>
                <a:gridCol w="4690864">
                  <a:extLst>
                    <a:ext uri="{9D8B030D-6E8A-4147-A177-3AD203B41FA5}">
                      <a16:colId xmlns:a16="http://schemas.microsoft.com/office/drawing/2014/main" val="20001"/>
                    </a:ext>
                  </a:extLst>
                </a:gridCol>
              </a:tblGrid>
              <a:tr h="356502">
                <a:tc>
                  <a:txBody>
                    <a:bodyPr/>
                    <a:lstStyle/>
                    <a:p>
                      <a:r>
                        <a:rPr lang="fr-BE" sz="1400" dirty="0" err="1">
                          <a:solidFill>
                            <a:schemeClr val="tx1"/>
                          </a:solidFill>
                        </a:rPr>
                        <a:t>What</a:t>
                      </a:r>
                      <a:r>
                        <a:rPr lang="fr-BE" sz="1400" dirty="0">
                          <a:solidFill>
                            <a:schemeClr val="tx1"/>
                          </a:solidFill>
                        </a:rPr>
                        <a:t> </a:t>
                      </a:r>
                      <a:r>
                        <a:rPr lang="fr-BE" sz="1400" dirty="0" err="1">
                          <a:solidFill>
                            <a:schemeClr val="tx1"/>
                          </a:solidFill>
                        </a:rPr>
                        <a:t>is</a:t>
                      </a:r>
                      <a:r>
                        <a:rPr lang="fr-BE" sz="1400" dirty="0">
                          <a:solidFill>
                            <a:schemeClr val="tx1"/>
                          </a:solidFill>
                        </a:rPr>
                        <a:t> the </a:t>
                      </a:r>
                      <a:r>
                        <a:rPr lang="fr-BE" sz="1400" dirty="0" err="1">
                          <a:solidFill>
                            <a:schemeClr val="tx1"/>
                          </a:solidFill>
                        </a:rPr>
                        <a:t>recycled</a:t>
                      </a:r>
                      <a:r>
                        <a:rPr lang="fr-BE" sz="1400" dirty="0">
                          <a:solidFill>
                            <a:schemeClr val="tx1"/>
                          </a:solidFill>
                        </a:rPr>
                        <a:t> content?</a:t>
                      </a:r>
                    </a:p>
                  </a:txBody>
                  <a:tcPr/>
                </a:tc>
                <a:tc>
                  <a:txBody>
                    <a:bodyPr/>
                    <a:lstStyle/>
                    <a:p>
                      <a:r>
                        <a:rPr lang="fr-BE" sz="1400" dirty="0">
                          <a:solidFill>
                            <a:schemeClr val="tx1"/>
                          </a:solidFill>
                        </a:rPr>
                        <a:t>60%</a:t>
                      </a:r>
                    </a:p>
                  </a:txBody>
                  <a:tcPr/>
                </a:tc>
                <a:extLst>
                  <a:ext uri="{0D108BD9-81ED-4DB2-BD59-A6C34878D82A}">
                    <a16:rowId xmlns:a16="http://schemas.microsoft.com/office/drawing/2014/main" val="10000"/>
                  </a:ext>
                </a:extLst>
              </a:tr>
              <a:tr h="356502">
                <a:tc>
                  <a:txBody>
                    <a:bodyPr/>
                    <a:lstStyle/>
                    <a:p>
                      <a:r>
                        <a:rPr lang="fr-BE" sz="1400" dirty="0">
                          <a:solidFill>
                            <a:schemeClr val="tx1"/>
                          </a:solidFill>
                        </a:rPr>
                        <a:t>Is </a:t>
                      </a:r>
                      <a:r>
                        <a:rPr lang="fr-BE" sz="1400" dirty="0" err="1">
                          <a:solidFill>
                            <a:schemeClr val="tx1"/>
                          </a:solidFill>
                        </a:rPr>
                        <a:t>it</a:t>
                      </a:r>
                      <a:r>
                        <a:rPr lang="fr-BE" sz="1400" dirty="0">
                          <a:solidFill>
                            <a:schemeClr val="tx1"/>
                          </a:solidFill>
                        </a:rPr>
                        <a:t> 100% recyclable?</a:t>
                      </a:r>
                    </a:p>
                  </a:txBody>
                  <a:tcPr/>
                </a:tc>
                <a:tc>
                  <a:txBody>
                    <a:bodyPr/>
                    <a:lstStyle/>
                    <a:p>
                      <a:r>
                        <a:rPr lang="fr-BE" sz="1400" dirty="0" err="1">
                          <a:solidFill>
                            <a:schemeClr val="tx1"/>
                          </a:solidFill>
                        </a:rPr>
                        <a:t>Yes</a:t>
                      </a:r>
                      <a:endParaRPr lang="fr-BE" sz="1400" dirty="0">
                        <a:solidFill>
                          <a:schemeClr val="tx1"/>
                        </a:solidFill>
                      </a:endParaRPr>
                    </a:p>
                  </a:txBody>
                  <a:tcPr/>
                </a:tc>
                <a:extLst>
                  <a:ext uri="{0D108BD9-81ED-4DB2-BD59-A6C34878D82A}">
                    <a16:rowId xmlns:a16="http://schemas.microsoft.com/office/drawing/2014/main" val="10001"/>
                  </a:ext>
                </a:extLst>
              </a:tr>
              <a:tr h="356502">
                <a:tc>
                  <a:txBody>
                    <a:bodyPr/>
                    <a:lstStyle/>
                    <a:p>
                      <a:r>
                        <a:rPr lang="fr-BE" sz="1400" dirty="0" err="1">
                          <a:solidFill>
                            <a:schemeClr val="tx1"/>
                          </a:solidFill>
                        </a:rPr>
                        <a:t>Does</a:t>
                      </a:r>
                      <a:r>
                        <a:rPr lang="fr-BE" sz="1400" dirty="0">
                          <a:solidFill>
                            <a:schemeClr val="tx1"/>
                          </a:solidFill>
                        </a:rPr>
                        <a:t> </a:t>
                      </a:r>
                      <a:r>
                        <a:rPr lang="fr-BE" sz="1400" dirty="0" err="1">
                          <a:solidFill>
                            <a:schemeClr val="tx1"/>
                          </a:solidFill>
                        </a:rPr>
                        <a:t>it</a:t>
                      </a:r>
                      <a:r>
                        <a:rPr lang="fr-BE" sz="1400" dirty="0">
                          <a:solidFill>
                            <a:schemeClr val="tx1"/>
                          </a:solidFill>
                        </a:rPr>
                        <a:t> </a:t>
                      </a:r>
                      <a:r>
                        <a:rPr lang="fr-BE" sz="1400" dirty="0" err="1">
                          <a:solidFill>
                            <a:schemeClr val="tx1"/>
                          </a:solidFill>
                        </a:rPr>
                        <a:t>provide</a:t>
                      </a:r>
                      <a:r>
                        <a:rPr lang="fr-BE" sz="1400" dirty="0">
                          <a:solidFill>
                            <a:schemeClr val="tx1"/>
                          </a:solidFill>
                        </a:rPr>
                        <a:t> long life?</a:t>
                      </a:r>
                    </a:p>
                  </a:txBody>
                  <a:tcPr/>
                </a:tc>
                <a:tc>
                  <a:txBody>
                    <a:bodyPr/>
                    <a:lstStyle/>
                    <a:p>
                      <a:r>
                        <a:rPr lang="fr-BE" sz="1400" dirty="0" err="1">
                          <a:solidFill>
                            <a:schemeClr val="tx1"/>
                          </a:solidFill>
                        </a:rPr>
                        <a:t>Yes</a:t>
                      </a:r>
                      <a:r>
                        <a:rPr lang="fr-BE" sz="1400" dirty="0">
                          <a:solidFill>
                            <a:schemeClr val="tx1"/>
                          </a:solidFill>
                        </a:rPr>
                        <a:t> (</a:t>
                      </a:r>
                      <a:r>
                        <a:rPr lang="fr-BE" sz="1400" dirty="0" err="1">
                          <a:solidFill>
                            <a:schemeClr val="tx1"/>
                          </a:solidFill>
                        </a:rPr>
                        <a:t>reduces</a:t>
                      </a:r>
                      <a:r>
                        <a:rPr lang="fr-BE" sz="1400" dirty="0">
                          <a:solidFill>
                            <a:schemeClr val="tx1"/>
                          </a:solidFill>
                        </a:rPr>
                        <a:t> maintenance and </a:t>
                      </a:r>
                      <a:r>
                        <a:rPr lang="fr-BE" sz="1400" dirty="0" err="1">
                          <a:solidFill>
                            <a:schemeClr val="tx1"/>
                          </a:solidFill>
                        </a:rPr>
                        <a:t>disposal</a:t>
                      </a:r>
                      <a:r>
                        <a:rPr lang="fr-BE" sz="1400" dirty="0">
                          <a:solidFill>
                            <a:schemeClr val="tx1"/>
                          </a:solidFill>
                        </a:rPr>
                        <a:t> </a:t>
                      </a:r>
                      <a:r>
                        <a:rPr lang="fr-BE" sz="1400" dirty="0" err="1">
                          <a:solidFill>
                            <a:schemeClr val="tx1"/>
                          </a:solidFill>
                        </a:rPr>
                        <a:t>frequency</a:t>
                      </a:r>
                      <a:r>
                        <a:rPr lang="fr-BE" sz="1400" dirty="0">
                          <a:solidFill>
                            <a:schemeClr val="tx1"/>
                          </a:solidFill>
                        </a:rPr>
                        <a:t>)</a:t>
                      </a:r>
                    </a:p>
                  </a:txBody>
                  <a:tcPr/>
                </a:tc>
                <a:extLst>
                  <a:ext uri="{0D108BD9-81ED-4DB2-BD59-A6C34878D82A}">
                    <a16:rowId xmlns:a16="http://schemas.microsoft.com/office/drawing/2014/main" val="10002"/>
                  </a:ext>
                </a:extLst>
              </a:tr>
              <a:tr h="356502">
                <a:tc>
                  <a:txBody>
                    <a:bodyPr/>
                    <a:lstStyle/>
                    <a:p>
                      <a:r>
                        <a:rPr lang="fr-BE" sz="1400" dirty="0">
                          <a:solidFill>
                            <a:schemeClr val="tx1"/>
                          </a:solidFill>
                        </a:rPr>
                        <a:t>Is </a:t>
                      </a:r>
                      <a:r>
                        <a:rPr lang="fr-BE" sz="1400" dirty="0" err="1">
                          <a:solidFill>
                            <a:schemeClr val="tx1"/>
                          </a:solidFill>
                        </a:rPr>
                        <a:t>there</a:t>
                      </a:r>
                      <a:r>
                        <a:rPr lang="fr-BE" sz="1400" dirty="0">
                          <a:solidFill>
                            <a:schemeClr val="tx1"/>
                          </a:solidFill>
                        </a:rPr>
                        <a:t> </a:t>
                      </a:r>
                      <a:r>
                        <a:rPr lang="fr-BE" sz="1400" dirty="0" err="1">
                          <a:solidFill>
                            <a:schemeClr val="tx1"/>
                          </a:solidFill>
                        </a:rPr>
                        <a:t>recycled</a:t>
                      </a:r>
                      <a:r>
                        <a:rPr lang="fr-BE" sz="1400" dirty="0">
                          <a:solidFill>
                            <a:schemeClr val="tx1"/>
                          </a:solidFill>
                        </a:rPr>
                        <a:t> content?</a:t>
                      </a:r>
                    </a:p>
                  </a:txBody>
                  <a:tcPr/>
                </a:tc>
                <a:tc>
                  <a:txBody>
                    <a:bodyPr/>
                    <a:lstStyle/>
                    <a:p>
                      <a:r>
                        <a:rPr lang="fr-BE" sz="1400" dirty="0" err="1">
                          <a:solidFill>
                            <a:schemeClr val="tx1"/>
                          </a:solidFill>
                        </a:rPr>
                        <a:t>Yes</a:t>
                      </a:r>
                      <a:r>
                        <a:rPr lang="fr-BE" sz="1400" dirty="0">
                          <a:solidFill>
                            <a:schemeClr val="tx1"/>
                          </a:solidFill>
                        </a:rPr>
                        <a:t> (</a:t>
                      </a:r>
                      <a:r>
                        <a:rPr lang="fr-BE" sz="1400" dirty="0" err="1">
                          <a:solidFill>
                            <a:schemeClr val="tx1"/>
                          </a:solidFill>
                        </a:rPr>
                        <a:t>both</a:t>
                      </a:r>
                      <a:r>
                        <a:rPr lang="fr-BE" sz="1400" dirty="0">
                          <a:solidFill>
                            <a:schemeClr val="tx1"/>
                          </a:solidFill>
                        </a:rPr>
                        <a:t> post-consumer</a:t>
                      </a:r>
                      <a:r>
                        <a:rPr lang="fr-BE" sz="1400" baseline="0" dirty="0">
                          <a:solidFill>
                            <a:schemeClr val="tx1"/>
                          </a:solidFill>
                        </a:rPr>
                        <a:t> and </a:t>
                      </a:r>
                      <a:r>
                        <a:rPr lang="fr-BE" sz="1400" baseline="0" dirty="0" err="1">
                          <a:solidFill>
                            <a:schemeClr val="tx1"/>
                          </a:solidFill>
                        </a:rPr>
                        <a:t>post-industrial</a:t>
                      </a:r>
                      <a:r>
                        <a:rPr lang="fr-BE" sz="1400" baseline="0" dirty="0">
                          <a:solidFill>
                            <a:schemeClr val="tx1"/>
                          </a:solidFill>
                        </a:rPr>
                        <a:t>)</a:t>
                      </a:r>
                      <a:endParaRPr lang="fr-BE" sz="1400" dirty="0">
                        <a:solidFill>
                          <a:schemeClr val="tx1"/>
                        </a:solidFill>
                      </a:endParaRPr>
                    </a:p>
                  </a:txBody>
                  <a:tcPr/>
                </a:tc>
                <a:extLst>
                  <a:ext uri="{0D108BD9-81ED-4DB2-BD59-A6C34878D82A}">
                    <a16:rowId xmlns:a16="http://schemas.microsoft.com/office/drawing/2014/main" val="10003"/>
                  </a:ext>
                </a:extLst>
              </a:tr>
              <a:tr h="356502">
                <a:tc>
                  <a:txBody>
                    <a:bodyPr/>
                    <a:lstStyle/>
                    <a:p>
                      <a:r>
                        <a:rPr lang="fr-BE" sz="1400" dirty="0">
                          <a:solidFill>
                            <a:schemeClr val="tx1"/>
                          </a:solidFill>
                        </a:rPr>
                        <a:t>Is construction </a:t>
                      </a:r>
                      <a:r>
                        <a:rPr lang="fr-BE" sz="1400" dirty="0" err="1">
                          <a:solidFill>
                            <a:schemeClr val="tx1"/>
                          </a:solidFill>
                        </a:rPr>
                        <a:t>waste</a:t>
                      </a:r>
                      <a:r>
                        <a:rPr lang="fr-BE" sz="1400" dirty="0">
                          <a:solidFill>
                            <a:schemeClr val="tx1"/>
                          </a:solidFill>
                        </a:rPr>
                        <a:t> </a:t>
                      </a:r>
                      <a:r>
                        <a:rPr lang="fr-BE" sz="1400" dirty="0" err="1">
                          <a:solidFill>
                            <a:schemeClr val="tx1"/>
                          </a:solidFill>
                        </a:rPr>
                        <a:t>diverted</a:t>
                      </a:r>
                      <a:r>
                        <a:rPr lang="fr-BE" sz="1400" dirty="0">
                          <a:solidFill>
                            <a:schemeClr val="tx1"/>
                          </a:solidFill>
                        </a:rPr>
                        <a:t> </a:t>
                      </a:r>
                      <a:r>
                        <a:rPr lang="fr-BE" sz="1400" dirty="0" err="1">
                          <a:solidFill>
                            <a:schemeClr val="tx1"/>
                          </a:solidFill>
                        </a:rPr>
                        <a:t>from</a:t>
                      </a:r>
                      <a:r>
                        <a:rPr lang="fr-BE" sz="1400" dirty="0">
                          <a:solidFill>
                            <a:schemeClr val="tx1"/>
                          </a:solidFill>
                        </a:rPr>
                        <a:t> </a:t>
                      </a:r>
                      <a:r>
                        <a:rPr lang="fr-BE" sz="1400" dirty="0" err="1">
                          <a:solidFill>
                            <a:schemeClr val="tx1"/>
                          </a:solidFill>
                        </a:rPr>
                        <a:t>landfills</a:t>
                      </a:r>
                      <a:r>
                        <a:rPr lang="fr-BE" sz="1400" dirty="0">
                          <a:solidFill>
                            <a:schemeClr val="tx1"/>
                          </a:solidFill>
                        </a:rPr>
                        <a:t>?</a:t>
                      </a:r>
                    </a:p>
                  </a:txBody>
                  <a:tcPr/>
                </a:tc>
                <a:tc>
                  <a:txBody>
                    <a:bodyPr/>
                    <a:lstStyle/>
                    <a:p>
                      <a:r>
                        <a:rPr lang="fr-BE" sz="1400" dirty="0" err="1">
                          <a:solidFill>
                            <a:schemeClr val="tx1"/>
                          </a:solidFill>
                        </a:rPr>
                        <a:t>Yes</a:t>
                      </a:r>
                      <a:r>
                        <a:rPr lang="fr-BE" sz="1400" dirty="0">
                          <a:solidFill>
                            <a:schemeClr val="tx1"/>
                          </a:solidFill>
                        </a:rPr>
                        <a:t> (high </a:t>
                      </a:r>
                      <a:r>
                        <a:rPr lang="fr-BE" sz="1400" dirty="0" err="1">
                          <a:solidFill>
                            <a:schemeClr val="tx1"/>
                          </a:solidFill>
                        </a:rPr>
                        <a:t>scrap</a:t>
                      </a:r>
                      <a:r>
                        <a:rPr lang="fr-BE" sz="1400" dirty="0">
                          <a:solidFill>
                            <a:schemeClr val="tx1"/>
                          </a:solidFill>
                        </a:rPr>
                        <a:t> value and </a:t>
                      </a:r>
                      <a:r>
                        <a:rPr lang="fr-BE" sz="1400" dirty="0" err="1">
                          <a:solidFill>
                            <a:schemeClr val="tx1"/>
                          </a:solidFill>
                        </a:rPr>
                        <a:t>product</a:t>
                      </a:r>
                      <a:r>
                        <a:rPr lang="fr-BE" sz="1400" dirty="0">
                          <a:solidFill>
                            <a:schemeClr val="tx1"/>
                          </a:solidFill>
                        </a:rPr>
                        <a:t> </a:t>
                      </a:r>
                      <a:r>
                        <a:rPr lang="fr-BE" sz="1400" dirty="0" err="1">
                          <a:solidFill>
                            <a:schemeClr val="tx1"/>
                          </a:solidFill>
                        </a:rPr>
                        <a:t>reuse</a:t>
                      </a:r>
                      <a:r>
                        <a:rPr lang="fr-BE" sz="1400" baseline="0" dirty="0">
                          <a:solidFill>
                            <a:schemeClr val="tx1"/>
                          </a:solidFill>
                        </a:rPr>
                        <a:t> </a:t>
                      </a:r>
                      <a:r>
                        <a:rPr lang="fr-BE" sz="1400" baseline="0" dirty="0" err="1">
                          <a:solidFill>
                            <a:schemeClr val="tx1"/>
                          </a:solidFill>
                        </a:rPr>
                        <a:t>potential</a:t>
                      </a:r>
                      <a:r>
                        <a:rPr lang="fr-BE" sz="1400" baseline="0" dirty="0">
                          <a:solidFill>
                            <a:schemeClr val="tx1"/>
                          </a:solidFill>
                        </a:rPr>
                        <a:t>)</a:t>
                      </a:r>
                      <a:endParaRPr lang="fr-BE" sz="1400" dirty="0">
                        <a:solidFill>
                          <a:schemeClr val="tx1"/>
                        </a:solidFill>
                      </a:endParaRPr>
                    </a:p>
                  </a:txBody>
                  <a:tcPr/>
                </a:tc>
                <a:extLst>
                  <a:ext uri="{0D108BD9-81ED-4DB2-BD59-A6C34878D82A}">
                    <a16:rowId xmlns:a16="http://schemas.microsoft.com/office/drawing/2014/main" val="10004"/>
                  </a:ext>
                </a:extLst>
              </a:tr>
              <a:tr h="356502">
                <a:tc>
                  <a:txBody>
                    <a:bodyPr/>
                    <a:lstStyle/>
                    <a:p>
                      <a:r>
                        <a:rPr lang="fr-BE" sz="1400" dirty="0">
                          <a:solidFill>
                            <a:schemeClr val="tx1"/>
                          </a:solidFill>
                        </a:rPr>
                        <a:t>Can </a:t>
                      </a:r>
                      <a:r>
                        <a:rPr lang="fr-BE" sz="1400" dirty="0" err="1">
                          <a:solidFill>
                            <a:schemeClr val="tx1"/>
                          </a:solidFill>
                        </a:rPr>
                        <a:t>it</a:t>
                      </a:r>
                      <a:r>
                        <a:rPr lang="fr-BE" sz="1400" dirty="0">
                          <a:solidFill>
                            <a:schemeClr val="tx1"/>
                          </a:solidFill>
                        </a:rPr>
                        <a:t> </a:t>
                      </a:r>
                      <a:r>
                        <a:rPr lang="fr-BE" sz="1400" dirty="0" err="1">
                          <a:solidFill>
                            <a:schemeClr val="tx1"/>
                          </a:solidFill>
                        </a:rPr>
                        <a:t>be</a:t>
                      </a:r>
                      <a:r>
                        <a:rPr lang="fr-BE" sz="1400" dirty="0">
                          <a:solidFill>
                            <a:schemeClr val="tx1"/>
                          </a:solidFill>
                        </a:rPr>
                        <a:t> </a:t>
                      </a:r>
                      <a:r>
                        <a:rPr lang="fr-BE" sz="1400" dirty="0" err="1">
                          <a:solidFill>
                            <a:schemeClr val="tx1"/>
                          </a:solidFill>
                        </a:rPr>
                        <a:t>salvaged</a:t>
                      </a:r>
                      <a:r>
                        <a:rPr lang="fr-BE" sz="1400" dirty="0">
                          <a:solidFill>
                            <a:schemeClr val="tx1"/>
                          </a:solidFill>
                        </a:rPr>
                        <a:t> and </a:t>
                      </a:r>
                      <a:r>
                        <a:rPr lang="fr-BE" sz="1400" dirty="0" err="1">
                          <a:solidFill>
                            <a:schemeClr val="tx1"/>
                          </a:solidFill>
                        </a:rPr>
                        <a:t>reused</a:t>
                      </a:r>
                      <a:r>
                        <a:rPr lang="fr-BE" sz="1400" dirty="0">
                          <a:solidFill>
                            <a:schemeClr val="tx1"/>
                          </a:solidFill>
                        </a:rPr>
                        <a:t> </a:t>
                      </a:r>
                      <a:r>
                        <a:rPr lang="fr-BE" sz="1400" dirty="0" err="1">
                          <a:solidFill>
                            <a:schemeClr val="tx1"/>
                          </a:solidFill>
                        </a:rPr>
                        <a:t>during</a:t>
                      </a:r>
                      <a:r>
                        <a:rPr lang="fr-BE" sz="1400" dirty="0">
                          <a:solidFill>
                            <a:schemeClr val="tx1"/>
                          </a:solidFill>
                        </a:rPr>
                        <a:t> </a:t>
                      </a:r>
                      <a:r>
                        <a:rPr lang="fr-BE" sz="1400" dirty="0" err="1">
                          <a:solidFill>
                            <a:schemeClr val="tx1"/>
                          </a:solidFill>
                        </a:rPr>
                        <a:t>renovations</a:t>
                      </a:r>
                      <a:r>
                        <a:rPr lang="fr-BE" sz="1400" dirty="0">
                          <a:solidFill>
                            <a:schemeClr val="tx1"/>
                          </a:solidFill>
                        </a:rPr>
                        <a:t>?</a:t>
                      </a:r>
                    </a:p>
                  </a:txBody>
                  <a:tcPr/>
                </a:tc>
                <a:tc>
                  <a:txBody>
                    <a:bodyPr/>
                    <a:lstStyle/>
                    <a:p>
                      <a:r>
                        <a:rPr lang="fr-BE" sz="1400" dirty="0" err="1">
                          <a:solidFill>
                            <a:schemeClr val="tx1"/>
                          </a:solidFill>
                        </a:rPr>
                        <a:t>Yes</a:t>
                      </a:r>
                      <a:endParaRPr lang="fr-BE" sz="1400" dirty="0">
                        <a:solidFill>
                          <a:schemeClr val="tx1"/>
                        </a:solidFill>
                      </a:endParaRPr>
                    </a:p>
                  </a:txBody>
                  <a:tcPr/>
                </a:tc>
                <a:extLst>
                  <a:ext uri="{0D108BD9-81ED-4DB2-BD59-A6C34878D82A}">
                    <a16:rowId xmlns:a16="http://schemas.microsoft.com/office/drawing/2014/main" val="10005"/>
                  </a:ext>
                </a:extLst>
              </a:tr>
              <a:tr h="356502">
                <a:tc>
                  <a:txBody>
                    <a:bodyPr/>
                    <a:lstStyle/>
                    <a:p>
                      <a:r>
                        <a:rPr lang="fr-BE" sz="1400" dirty="0">
                          <a:solidFill>
                            <a:schemeClr val="tx1"/>
                          </a:solidFill>
                        </a:rPr>
                        <a:t>Is </a:t>
                      </a:r>
                      <a:r>
                        <a:rPr lang="fr-BE" sz="1400" dirty="0" err="1">
                          <a:solidFill>
                            <a:schemeClr val="tx1"/>
                          </a:solidFill>
                        </a:rPr>
                        <a:t>it</a:t>
                      </a:r>
                      <a:r>
                        <a:rPr lang="fr-BE" sz="1400" dirty="0">
                          <a:solidFill>
                            <a:schemeClr val="tx1"/>
                          </a:solidFill>
                        </a:rPr>
                        <a:t> a </a:t>
                      </a:r>
                      <a:r>
                        <a:rPr lang="fr-BE" sz="1400" dirty="0" err="1">
                          <a:solidFill>
                            <a:schemeClr val="tx1"/>
                          </a:solidFill>
                        </a:rPr>
                        <a:t>low</a:t>
                      </a:r>
                      <a:r>
                        <a:rPr lang="fr-BE" sz="1400" dirty="0">
                          <a:solidFill>
                            <a:schemeClr val="tx1"/>
                          </a:solidFill>
                        </a:rPr>
                        <a:t> </a:t>
                      </a:r>
                      <a:r>
                        <a:rPr lang="fr-BE" sz="1400" dirty="0" err="1">
                          <a:solidFill>
                            <a:schemeClr val="tx1"/>
                          </a:solidFill>
                        </a:rPr>
                        <a:t>emitting</a:t>
                      </a:r>
                      <a:r>
                        <a:rPr lang="fr-BE" sz="1400" baseline="0" dirty="0">
                          <a:solidFill>
                            <a:schemeClr val="tx1"/>
                          </a:solidFill>
                        </a:rPr>
                        <a:t> </a:t>
                      </a:r>
                      <a:r>
                        <a:rPr lang="fr-BE" sz="1400" baseline="0" dirty="0" err="1">
                          <a:solidFill>
                            <a:schemeClr val="tx1"/>
                          </a:solidFill>
                        </a:rPr>
                        <a:t>material</a:t>
                      </a:r>
                      <a:r>
                        <a:rPr lang="fr-BE" sz="1400" baseline="0" dirty="0">
                          <a:solidFill>
                            <a:schemeClr val="tx1"/>
                          </a:solidFill>
                        </a:rPr>
                        <a:t>?</a:t>
                      </a:r>
                      <a:endParaRPr lang="fr-BE" sz="1400" dirty="0">
                        <a:solidFill>
                          <a:schemeClr val="tx1"/>
                        </a:solidFill>
                      </a:endParaRPr>
                    </a:p>
                  </a:txBody>
                  <a:tcPr/>
                </a:tc>
                <a:tc>
                  <a:txBody>
                    <a:bodyPr/>
                    <a:lstStyle/>
                    <a:p>
                      <a:r>
                        <a:rPr lang="fr-BE" sz="1400" dirty="0" err="1">
                          <a:solidFill>
                            <a:schemeClr val="tx1"/>
                          </a:solidFill>
                        </a:rPr>
                        <a:t>Yes</a:t>
                      </a:r>
                      <a:r>
                        <a:rPr lang="fr-BE" sz="1400" dirty="0">
                          <a:solidFill>
                            <a:schemeClr val="tx1"/>
                          </a:solidFill>
                        </a:rPr>
                        <a:t> (no </a:t>
                      </a:r>
                      <a:r>
                        <a:rPr lang="fr-BE" sz="1400" dirty="0" err="1">
                          <a:solidFill>
                            <a:schemeClr val="tx1"/>
                          </a:solidFill>
                        </a:rPr>
                        <a:t>coatings</a:t>
                      </a:r>
                      <a:r>
                        <a:rPr lang="fr-BE" sz="1400" dirty="0">
                          <a:solidFill>
                            <a:schemeClr val="tx1"/>
                          </a:solidFill>
                        </a:rPr>
                        <a:t> = </a:t>
                      </a:r>
                      <a:r>
                        <a:rPr lang="fr-BE" sz="1400" dirty="0" err="1">
                          <a:solidFill>
                            <a:schemeClr val="tx1"/>
                          </a:solidFill>
                        </a:rPr>
                        <a:t>zero</a:t>
                      </a:r>
                      <a:r>
                        <a:rPr lang="fr-BE" sz="1400" dirty="0">
                          <a:solidFill>
                            <a:schemeClr val="tx1"/>
                          </a:solidFill>
                        </a:rPr>
                        <a:t> </a:t>
                      </a:r>
                      <a:r>
                        <a:rPr lang="fr-BE" sz="1400" dirty="0" err="1">
                          <a:solidFill>
                            <a:schemeClr val="tx1"/>
                          </a:solidFill>
                        </a:rPr>
                        <a:t>emissions</a:t>
                      </a:r>
                      <a:r>
                        <a:rPr lang="fr-BE" sz="1400" dirty="0">
                          <a:solidFill>
                            <a:schemeClr val="tx1"/>
                          </a:solidFill>
                        </a:rPr>
                        <a:t>)</a:t>
                      </a:r>
                    </a:p>
                  </a:txBody>
                  <a:tcPr/>
                </a:tc>
                <a:extLst>
                  <a:ext uri="{0D108BD9-81ED-4DB2-BD59-A6C34878D82A}">
                    <a16:rowId xmlns:a16="http://schemas.microsoft.com/office/drawing/2014/main" val="10006"/>
                  </a:ext>
                </a:extLst>
              </a:tr>
              <a:tr h="395570">
                <a:tc>
                  <a:txBody>
                    <a:bodyPr/>
                    <a:lstStyle/>
                    <a:p>
                      <a:r>
                        <a:rPr lang="fr-BE" sz="1400" dirty="0">
                          <a:solidFill>
                            <a:schemeClr val="tx1"/>
                          </a:solidFill>
                        </a:rPr>
                        <a:t>Can </a:t>
                      </a:r>
                      <a:r>
                        <a:rPr lang="fr-BE" sz="1400" dirty="0" err="1">
                          <a:solidFill>
                            <a:schemeClr val="tx1"/>
                          </a:solidFill>
                        </a:rPr>
                        <a:t>it</a:t>
                      </a:r>
                      <a:r>
                        <a:rPr lang="fr-BE" sz="1400" dirty="0">
                          <a:solidFill>
                            <a:schemeClr val="tx1"/>
                          </a:solidFill>
                        </a:rPr>
                        <a:t> help to </a:t>
                      </a:r>
                      <a:r>
                        <a:rPr lang="fr-BE" sz="1400" dirty="0" err="1">
                          <a:solidFill>
                            <a:schemeClr val="tx1"/>
                          </a:solidFill>
                        </a:rPr>
                        <a:t>improve</a:t>
                      </a:r>
                      <a:r>
                        <a:rPr lang="fr-BE" sz="1400" dirty="0">
                          <a:solidFill>
                            <a:schemeClr val="tx1"/>
                          </a:solidFill>
                        </a:rPr>
                        <a:t> indoor</a:t>
                      </a:r>
                      <a:r>
                        <a:rPr lang="fr-BE" sz="1400" baseline="0" dirty="0">
                          <a:solidFill>
                            <a:schemeClr val="tx1"/>
                          </a:solidFill>
                        </a:rPr>
                        <a:t> air </a:t>
                      </a:r>
                      <a:r>
                        <a:rPr lang="fr-BE" sz="1400" baseline="0" dirty="0" err="1">
                          <a:solidFill>
                            <a:schemeClr val="tx1"/>
                          </a:solidFill>
                        </a:rPr>
                        <a:t>quality</a:t>
                      </a:r>
                      <a:r>
                        <a:rPr lang="fr-BE" sz="1400" baseline="0" dirty="0">
                          <a:solidFill>
                            <a:schemeClr val="tx1"/>
                          </a:solidFill>
                        </a:rPr>
                        <a:t>?</a:t>
                      </a:r>
                      <a:endParaRPr lang="fr-BE" sz="1400" dirty="0">
                        <a:solidFill>
                          <a:schemeClr val="tx1"/>
                        </a:solidFill>
                      </a:endParaRPr>
                    </a:p>
                  </a:txBody>
                  <a:tcPr/>
                </a:tc>
                <a:tc>
                  <a:txBody>
                    <a:bodyPr/>
                    <a:lstStyle/>
                    <a:p>
                      <a:r>
                        <a:rPr lang="fr-BE" sz="1400" dirty="0" err="1">
                          <a:solidFill>
                            <a:schemeClr val="tx1"/>
                          </a:solidFill>
                        </a:rPr>
                        <a:t>Yes</a:t>
                      </a:r>
                      <a:r>
                        <a:rPr lang="fr-BE" sz="1400" dirty="0">
                          <a:solidFill>
                            <a:schemeClr val="tx1"/>
                          </a:solidFill>
                        </a:rPr>
                        <a:t> (no volatile </a:t>
                      </a:r>
                      <a:r>
                        <a:rPr lang="fr-BE" sz="1400" dirty="0" err="1">
                          <a:solidFill>
                            <a:schemeClr val="tx1"/>
                          </a:solidFill>
                        </a:rPr>
                        <a:t>organic</a:t>
                      </a:r>
                      <a:r>
                        <a:rPr lang="fr-BE" sz="1400" dirty="0">
                          <a:solidFill>
                            <a:schemeClr val="tx1"/>
                          </a:solidFill>
                        </a:rPr>
                        <a:t> compounds</a:t>
                      </a:r>
                      <a:r>
                        <a:rPr lang="fr-BE" sz="1400" baseline="0" dirty="0">
                          <a:solidFill>
                            <a:schemeClr val="tx1"/>
                          </a:solidFill>
                        </a:rPr>
                        <a:t> (</a:t>
                      </a:r>
                      <a:r>
                        <a:rPr lang="fr-BE" sz="1400" baseline="0" dirty="0" err="1">
                          <a:solidFill>
                            <a:schemeClr val="tx1"/>
                          </a:solidFill>
                        </a:rPr>
                        <a:t>VOCs</a:t>
                      </a:r>
                      <a:r>
                        <a:rPr lang="fr-BE" sz="1400" baseline="0" dirty="0">
                          <a:solidFill>
                            <a:schemeClr val="tx1"/>
                          </a:solidFill>
                        </a:rPr>
                        <a:t>), </a:t>
                      </a:r>
                      <a:r>
                        <a:rPr lang="fr-BE" sz="1400" baseline="0" dirty="0" err="1">
                          <a:solidFill>
                            <a:schemeClr val="tx1"/>
                          </a:solidFill>
                        </a:rPr>
                        <a:t>bacteria</a:t>
                      </a:r>
                      <a:r>
                        <a:rPr lang="fr-BE" sz="1400" baseline="0" dirty="0">
                          <a:solidFill>
                            <a:schemeClr val="tx1"/>
                          </a:solidFill>
                        </a:rPr>
                        <a:t> </a:t>
                      </a:r>
                      <a:r>
                        <a:rPr lang="fr-BE" sz="1400" baseline="0" dirty="0" err="1">
                          <a:solidFill>
                            <a:schemeClr val="tx1"/>
                          </a:solidFill>
                        </a:rPr>
                        <a:t>removal</a:t>
                      </a:r>
                      <a:r>
                        <a:rPr lang="fr-BE" sz="1400" baseline="0" dirty="0">
                          <a:solidFill>
                            <a:schemeClr val="tx1"/>
                          </a:solidFill>
                        </a:rPr>
                        <a:t>, corrosion </a:t>
                      </a:r>
                      <a:r>
                        <a:rPr lang="fr-BE" sz="1400" baseline="0" dirty="0" err="1">
                          <a:solidFill>
                            <a:schemeClr val="tx1"/>
                          </a:solidFill>
                        </a:rPr>
                        <a:t>resistant</a:t>
                      </a:r>
                      <a:r>
                        <a:rPr lang="fr-BE" sz="1400" baseline="0" dirty="0">
                          <a:solidFill>
                            <a:schemeClr val="tx1"/>
                          </a:solidFill>
                        </a:rPr>
                        <a:t> </a:t>
                      </a:r>
                      <a:r>
                        <a:rPr lang="fr-BE" sz="1400" baseline="0" dirty="0" err="1">
                          <a:solidFill>
                            <a:schemeClr val="tx1"/>
                          </a:solidFill>
                        </a:rPr>
                        <a:t>ductwork</a:t>
                      </a:r>
                      <a:r>
                        <a:rPr lang="fr-BE" sz="1400" baseline="0" dirty="0">
                          <a:solidFill>
                            <a:schemeClr val="tx1"/>
                          </a:solidFill>
                        </a:rPr>
                        <a:t>)</a:t>
                      </a:r>
                      <a:endParaRPr lang="fr-BE" sz="1400" dirty="0">
                        <a:solidFill>
                          <a:schemeClr val="tx1"/>
                        </a:solidFill>
                      </a:endParaRPr>
                    </a:p>
                  </a:txBody>
                  <a:tcPr/>
                </a:tc>
                <a:extLst>
                  <a:ext uri="{0D108BD9-81ED-4DB2-BD59-A6C34878D82A}">
                    <a16:rowId xmlns:a16="http://schemas.microsoft.com/office/drawing/2014/main" val="10007"/>
                  </a:ext>
                </a:extLst>
              </a:tr>
              <a:tr h="356502">
                <a:tc>
                  <a:txBody>
                    <a:bodyPr/>
                    <a:lstStyle/>
                    <a:p>
                      <a:r>
                        <a:rPr lang="fr-BE" sz="1400" dirty="0" err="1">
                          <a:solidFill>
                            <a:schemeClr val="tx1"/>
                          </a:solidFill>
                        </a:rPr>
                        <a:t>Does</a:t>
                      </a:r>
                      <a:r>
                        <a:rPr lang="fr-BE" sz="1400" dirty="0">
                          <a:solidFill>
                            <a:schemeClr val="tx1"/>
                          </a:solidFill>
                        </a:rPr>
                        <a:t> </a:t>
                      </a:r>
                      <a:r>
                        <a:rPr lang="fr-BE" sz="1400" dirty="0" err="1">
                          <a:solidFill>
                            <a:schemeClr val="tx1"/>
                          </a:solidFill>
                        </a:rPr>
                        <a:t>it</a:t>
                      </a:r>
                      <a:r>
                        <a:rPr lang="fr-BE" sz="1400" dirty="0">
                          <a:solidFill>
                            <a:schemeClr val="tx1"/>
                          </a:solidFill>
                        </a:rPr>
                        <a:t> help to </a:t>
                      </a:r>
                      <a:r>
                        <a:rPr lang="fr-BE" sz="1400" dirty="0" err="1">
                          <a:solidFill>
                            <a:schemeClr val="tx1"/>
                          </a:solidFill>
                        </a:rPr>
                        <a:t>avoid</a:t>
                      </a:r>
                      <a:r>
                        <a:rPr lang="fr-BE" sz="1400" dirty="0">
                          <a:solidFill>
                            <a:schemeClr val="tx1"/>
                          </a:solidFill>
                        </a:rPr>
                        <a:t> the use of </a:t>
                      </a:r>
                      <a:r>
                        <a:rPr lang="fr-BE" sz="1400" dirty="0" err="1">
                          <a:solidFill>
                            <a:schemeClr val="tx1"/>
                          </a:solidFill>
                        </a:rPr>
                        <a:t>toxic</a:t>
                      </a:r>
                      <a:r>
                        <a:rPr lang="fr-BE" sz="1400" dirty="0">
                          <a:solidFill>
                            <a:schemeClr val="tx1"/>
                          </a:solidFill>
                        </a:rPr>
                        <a:t> </a:t>
                      </a:r>
                      <a:r>
                        <a:rPr lang="fr-BE" sz="1400" dirty="0" err="1">
                          <a:solidFill>
                            <a:schemeClr val="tx1"/>
                          </a:solidFill>
                        </a:rPr>
                        <a:t>materials</a:t>
                      </a:r>
                      <a:r>
                        <a:rPr lang="fr-BE" sz="1400" dirty="0">
                          <a:solidFill>
                            <a:schemeClr val="tx1"/>
                          </a:solidFill>
                        </a:rPr>
                        <a:t>?</a:t>
                      </a:r>
                    </a:p>
                  </a:txBody>
                  <a:tcPr/>
                </a:tc>
                <a:tc>
                  <a:txBody>
                    <a:bodyPr/>
                    <a:lstStyle/>
                    <a:p>
                      <a:r>
                        <a:rPr lang="fr-BE" sz="1400" dirty="0" err="1">
                          <a:solidFill>
                            <a:schemeClr val="tx1"/>
                          </a:solidFill>
                        </a:rPr>
                        <a:t>Yes</a:t>
                      </a:r>
                      <a:r>
                        <a:rPr lang="fr-BE" sz="1400" dirty="0">
                          <a:solidFill>
                            <a:schemeClr val="tx1"/>
                          </a:solidFill>
                        </a:rPr>
                        <a:t> (long lasting termite </a:t>
                      </a:r>
                      <a:r>
                        <a:rPr lang="fr-BE" sz="1400" dirty="0" err="1">
                          <a:solidFill>
                            <a:schemeClr val="tx1"/>
                          </a:solidFill>
                        </a:rPr>
                        <a:t>barriers</a:t>
                      </a:r>
                      <a:r>
                        <a:rPr lang="fr-BE" sz="1400" dirty="0">
                          <a:solidFill>
                            <a:schemeClr val="tx1"/>
                          </a:solidFill>
                        </a:rPr>
                        <a:t>, minimal roof</a:t>
                      </a:r>
                      <a:r>
                        <a:rPr lang="fr-BE" sz="1400" baseline="0" dirty="0">
                          <a:solidFill>
                            <a:schemeClr val="tx1"/>
                          </a:solidFill>
                        </a:rPr>
                        <a:t> </a:t>
                      </a:r>
                      <a:r>
                        <a:rPr lang="fr-BE" sz="1400" baseline="0" dirty="0" err="1">
                          <a:solidFill>
                            <a:schemeClr val="tx1"/>
                          </a:solidFill>
                        </a:rPr>
                        <a:t>run</a:t>
                      </a:r>
                      <a:r>
                        <a:rPr lang="fr-BE" sz="1400" baseline="0" dirty="0">
                          <a:solidFill>
                            <a:schemeClr val="tx1"/>
                          </a:solidFill>
                        </a:rPr>
                        <a:t>-off)</a:t>
                      </a:r>
                      <a:endParaRPr lang="fr-BE" sz="1400" dirty="0">
                        <a:solidFill>
                          <a:schemeClr val="tx1"/>
                        </a:solidFill>
                      </a:endParaRPr>
                    </a:p>
                  </a:txBody>
                  <a:tcPr/>
                </a:tc>
                <a:extLst>
                  <a:ext uri="{0D108BD9-81ED-4DB2-BD59-A6C34878D82A}">
                    <a16:rowId xmlns:a16="http://schemas.microsoft.com/office/drawing/2014/main" val="10008"/>
                  </a:ext>
                </a:extLst>
              </a:tr>
              <a:tr h="356502">
                <a:tc>
                  <a:txBody>
                    <a:bodyPr/>
                    <a:lstStyle/>
                    <a:p>
                      <a:r>
                        <a:rPr lang="fr-BE" sz="1400" dirty="0">
                          <a:solidFill>
                            <a:schemeClr val="tx1"/>
                          </a:solidFill>
                        </a:rPr>
                        <a:t>Can </a:t>
                      </a:r>
                      <a:r>
                        <a:rPr lang="fr-BE" sz="1400" dirty="0" err="1">
                          <a:solidFill>
                            <a:schemeClr val="tx1"/>
                          </a:solidFill>
                        </a:rPr>
                        <a:t>it</a:t>
                      </a:r>
                      <a:r>
                        <a:rPr lang="fr-BE" sz="1400" dirty="0">
                          <a:solidFill>
                            <a:schemeClr val="tx1"/>
                          </a:solidFill>
                        </a:rPr>
                        <a:t> </a:t>
                      </a:r>
                      <a:r>
                        <a:rPr lang="fr-BE" sz="1400" dirty="0" err="1">
                          <a:solidFill>
                            <a:schemeClr val="tx1"/>
                          </a:solidFill>
                        </a:rPr>
                        <a:t>save</a:t>
                      </a:r>
                      <a:r>
                        <a:rPr lang="fr-BE" sz="1400" dirty="0">
                          <a:solidFill>
                            <a:schemeClr val="tx1"/>
                          </a:solidFill>
                        </a:rPr>
                        <a:t> </a:t>
                      </a:r>
                      <a:r>
                        <a:rPr lang="fr-BE" sz="1400" dirty="0" err="1">
                          <a:solidFill>
                            <a:schemeClr val="tx1"/>
                          </a:solidFill>
                        </a:rPr>
                        <a:t>energy</a:t>
                      </a:r>
                      <a:r>
                        <a:rPr lang="fr-BE" sz="1400" dirty="0">
                          <a:solidFill>
                            <a:schemeClr val="tx1"/>
                          </a:solidFill>
                        </a:rPr>
                        <a:t>?</a:t>
                      </a:r>
                    </a:p>
                  </a:txBody>
                  <a:tcPr/>
                </a:tc>
                <a:tc>
                  <a:txBody>
                    <a:bodyPr/>
                    <a:lstStyle/>
                    <a:p>
                      <a:r>
                        <a:rPr lang="fr-BE" sz="1400" dirty="0" err="1">
                          <a:solidFill>
                            <a:schemeClr val="tx1"/>
                          </a:solidFill>
                        </a:rPr>
                        <a:t>Yes</a:t>
                      </a:r>
                      <a:r>
                        <a:rPr lang="fr-BE" sz="1400" dirty="0">
                          <a:solidFill>
                            <a:schemeClr val="tx1"/>
                          </a:solidFill>
                        </a:rPr>
                        <a:t> (</a:t>
                      </a:r>
                      <a:r>
                        <a:rPr lang="fr-BE" sz="1400" dirty="0" err="1">
                          <a:solidFill>
                            <a:schemeClr val="tx1"/>
                          </a:solidFill>
                        </a:rPr>
                        <a:t>sunscreens</a:t>
                      </a:r>
                      <a:r>
                        <a:rPr lang="fr-BE" sz="1400" dirty="0">
                          <a:solidFill>
                            <a:schemeClr val="tx1"/>
                          </a:solidFill>
                        </a:rPr>
                        <a:t>,</a:t>
                      </a:r>
                      <a:r>
                        <a:rPr lang="fr-BE" sz="1400" baseline="0" dirty="0">
                          <a:solidFill>
                            <a:schemeClr val="tx1"/>
                          </a:solidFill>
                        </a:rPr>
                        <a:t> </a:t>
                      </a:r>
                      <a:r>
                        <a:rPr lang="fr-BE" sz="1400" baseline="0" dirty="0" err="1">
                          <a:solidFill>
                            <a:schemeClr val="tx1"/>
                          </a:solidFill>
                        </a:rPr>
                        <a:t>roofing</a:t>
                      </a:r>
                      <a:r>
                        <a:rPr lang="fr-BE" sz="1400" baseline="0" dirty="0">
                          <a:solidFill>
                            <a:schemeClr val="tx1"/>
                          </a:solidFill>
                        </a:rPr>
                        <a:t>, </a:t>
                      </a:r>
                      <a:r>
                        <a:rPr lang="fr-BE" sz="1400" baseline="0" dirty="0" err="1">
                          <a:solidFill>
                            <a:schemeClr val="tx1"/>
                          </a:solidFill>
                        </a:rPr>
                        <a:t>balcony</a:t>
                      </a:r>
                      <a:r>
                        <a:rPr lang="fr-BE" sz="1400" baseline="0" dirty="0">
                          <a:solidFill>
                            <a:schemeClr val="tx1"/>
                          </a:solidFill>
                        </a:rPr>
                        <a:t> inserts)</a:t>
                      </a:r>
                      <a:endParaRPr lang="fr-BE" sz="1400" dirty="0">
                        <a:solidFill>
                          <a:schemeClr val="tx1"/>
                        </a:solidFill>
                      </a:endParaRPr>
                    </a:p>
                  </a:txBody>
                  <a:tcPr/>
                </a:tc>
                <a:extLst>
                  <a:ext uri="{0D108BD9-81ED-4DB2-BD59-A6C34878D82A}">
                    <a16:rowId xmlns:a16="http://schemas.microsoft.com/office/drawing/2014/main" val="10009"/>
                  </a:ext>
                </a:extLst>
              </a:tr>
              <a:tr h="356502">
                <a:tc>
                  <a:txBody>
                    <a:bodyPr/>
                    <a:lstStyle/>
                    <a:p>
                      <a:r>
                        <a:rPr lang="fr-BE" sz="1400" dirty="0">
                          <a:solidFill>
                            <a:schemeClr val="tx1"/>
                          </a:solidFill>
                        </a:rPr>
                        <a:t>Can </a:t>
                      </a:r>
                      <a:r>
                        <a:rPr lang="fr-BE" sz="1400" dirty="0" err="1">
                          <a:solidFill>
                            <a:schemeClr val="tx1"/>
                          </a:solidFill>
                        </a:rPr>
                        <a:t>it</a:t>
                      </a:r>
                      <a:r>
                        <a:rPr lang="fr-BE" sz="1400" baseline="0" dirty="0">
                          <a:solidFill>
                            <a:schemeClr val="tx1"/>
                          </a:solidFill>
                        </a:rPr>
                        <a:t> help </a:t>
                      </a:r>
                      <a:r>
                        <a:rPr lang="fr-BE" sz="1400" baseline="0" dirty="0" err="1">
                          <a:solidFill>
                            <a:schemeClr val="tx1"/>
                          </a:solidFill>
                        </a:rPr>
                        <a:t>generate</a:t>
                      </a:r>
                      <a:r>
                        <a:rPr lang="fr-BE" sz="1400" baseline="0" dirty="0">
                          <a:solidFill>
                            <a:schemeClr val="tx1"/>
                          </a:solidFill>
                        </a:rPr>
                        <a:t> clean </a:t>
                      </a:r>
                      <a:r>
                        <a:rPr lang="fr-BE" sz="1400" baseline="0" dirty="0" err="1">
                          <a:solidFill>
                            <a:schemeClr val="tx1"/>
                          </a:solidFill>
                        </a:rPr>
                        <a:t>energy</a:t>
                      </a:r>
                      <a:r>
                        <a:rPr lang="fr-BE" sz="1400" baseline="0" dirty="0">
                          <a:solidFill>
                            <a:schemeClr val="tx1"/>
                          </a:solidFill>
                        </a:rPr>
                        <a:t>?</a:t>
                      </a:r>
                      <a:endParaRPr lang="fr-BE" sz="1400" dirty="0">
                        <a:solidFill>
                          <a:schemeClr val="tx1"/>
                        </a:solidFill>
                      </a:endParaRPr>
                    </a:p>
                  </a:txBody>
                  <a:tcPr/>
                </a:tc>
                <a:tc>
                  <a:txBody>
                    <a:bodyPr/>
                    <a:lstStyle/>
                    <a:p>
                      <a:r>
                        <a:rPr lang="fr-BE" sz="1400" dirty="0" err="1">
                          <a:solidFill>
                            <a:schemeClr val="tx1"/>
                          </a:solidFill>
                        </a:rPr>
                        <a:t>Yes</a:t>
                      </a:r>
                      <a:r>
                        <a:rPr lang="fr-BE" sz="1400" dirty="0">
                          <a:solidFill>
                            <a:schemeClr val="tx1"/>
                          </a:solidFill>
                        </a:rPr>
                        <a:t> (</a:t>
                      </a:r>
                      <a:r>
                        <a:rPr lang="fr-BE" sz="1400" dirty="0" err="1">
                          <a:solidFill>
                            <a:schemeClr val="tx1"/>
                          </a:solidFill>
                        </a:rPr>
                        <a:t>solar</a:t>
                      </a:r>
                      <a:r>
                        <a:rPr lang="fr-BE" sz="1400" dirty="0">
                          <a:solidFill>
                            <a:schemeClr val="tx1"/>
                          </a:solidFill>
                        </a:rPr>
                        <a:t> panels, power plant</a:t>
                      </a:r>
                      <a:r>
                        <a:rPr lang="fr-BE" sz="1400" baseline="0" dirty="0">
                          <a:solidFill>
                            <a:schemeClr val="tx1"/>
                          </a:solidFill>
                        </a:rPr>
                        <a:t> scrubbers)</a:t>
                      </a:r>
                      <a:endParaRPr lang="fr-BE" sz="1400" dirty="0">
                        <a:solidFill>
                          <a:schemeClr val="tx1"/>
                        </a:solidFill>
                      </a:endParaRPr>
                    </a:p>
                  </a:txBody>
                  <a:tcPr/>
                </a:tc>
                <a:extLst>
                  <a:ext uri="{0D108BD9-81ED-4DB2-BD59-A6C34878D82A}">
                    <a16:rowId xmlns:a16="http://schemas.microsoft.com/office/drawing/2014/main" val="10010"/>
                  </a:ext>
                </a:extLst>
              </a:tr>
              <a:tr h="356502">
                <a:tc>
                  <a:txBody>
                    <a:bodyPr/>
                    <a:lstStyle/>
                    <a:p>
                      <a:r>
                        <a:rPr lang="fr-BE" sz="1400" dirty="0">
                          <a:solidFill>
                            <a:schemeClr val="tx1"/>
                          </a:solidFill>
                        </a:rPr>
                        <a:t>Can </a:t>
                      </a:r>
                      <a:r>
                        <a:rPr lang="fr-BE" sz="1400" dirty="0" err="1">
                          <a:solidFill>
                            <a:schemeClr val="tx1"/>
                          </a:solidFill>
                        </a:rPr>
                        <a:t>it</a:t>
                      </a:r>
                      <a:r>
                        <a:rPr lang="fr-BE" sz="1400" dirty="0">
                          <a:solidFill>
                            <a:schemeClr val="tx1"/>
                          </a:solidFill>
                        </a:rPr>
                        <a:t> conserve water?</a:t>
                      </a:r>
                    </a:p>
                  </a:txBody>
                  <a:tcPr/>
                </a:tc>
                <a:tc>
                  <a:txBody>
                    <a:bodyPr/>
                    <a:lstStyle/>
                    <a:p>
                      <a:r>
                        <a:rPr lang="fr-BE" sz="1400" dirty="0" err="1">
                          <a:solidFill>
                            <a:schemeClr val="tx1"/>
                          </a:solidFill>
                        </a:rPr>
                        <a:t>Yes</a:t>
                      </a:r>
                      <a:r>
                        <a:rPr lang="fr-BE" sz="1400" dirty="0">
                          <a:solidFill>
                            <a:schemeClr val="tx1"/>
                          </a:solidFill>
                        </a:rPr>
                        <a:t> (corrosion and </a:t>
                      </a:r>
                      <a:r>
                        <a:rPr lang="fr-BE" sz="1400" dirty="0" err="1">
                          <a:solidFill>
                            <a:schemeClr val="tx1"/>
                          </a:solidFill>
                        </a:rPr>
                        <a:t>earthquake</a:t>
                      </a:r>
                      <a:r>
                        <a:rPr lang="fr-BE" sz="1400" baseline="0" dirty="0">
                          <a:solidFill>
                            <a:schemeClr val="tx1"/>
                          </a:solidFill>
                        </a:rPr>
                        <a:t> </a:t>
                      </a:r>
                      <a:r>
                        <a:rPr lang="fr-BE" sz="1400" baseline="0" dirty="0" err="1">
                          <a:solidFill>
                            <a:schemeClr val="tx1"/>
                          </a:solidFill>
                        </a:rPr>
                        <a:t>resistant</a:t>
                      </a:r>
                      <a:r>
                        <a:rPr lang="fr-BE" sz="1400" baseline="0" dirty="0">
                          <a:solidFill>
                            <a:schemeClr val="tx1"/>
                          </a:solidFill>
                        </a:rPr>
                        <a:t> water </a:t>
                      </a:r>
                      <a:r>
                        <a:rPr lang="fr-BE" sz="1400" baseline="0" dirty="0" err="1">
                          <a:solidFill>
                            <a:schemeClr val="tx1"/>
                          </a:solidFill>
                        </a:rPr>
                        <a:t>lines</a:t>
                      </a:r>
                      <a:r>
                        <a:rPr lang="fr-BE" sz="1400" baseline="0" dirty="0">
                          <a:solidFill>
                            <a:schemeClr val="tx1"/>
                          </a:solidFill>
                        </a:rPr>
                        <a:t> and tanks)</a:t>
                      </a:r>
                      <a:endParaRPr lang="fr-BE" sz="1400" dirty="0">
                        <a:solidFill>
                          <a:schemeClr val="tx1"/>
                        </a:solidFill>
                      </a:endParaRPr>
                    </a:p>
                  </a:txBody>
                  <a:tcPr/>
                </a:tc>
                <a:extLst>
                  <a:ext uri="{0D108BD9-81ED-4DB2-BD59-A6C34878D82A}">
                    <a16:rowId xmlns:a16="http://schemas.microsoft.com/office/drawing/2014/main" val="10011"/>
                  </a:ext>
                </a:extLst>
              </a:tr>
              <a:tr h="356502">
                <a:tc>
                  <a:txBody>
                    <a:bodyPr/>
                    <a:lstStyle/>
                    <a:p>
                      <a:r>
                        <a:rPr lang="fr-BE" sz="1400" dirty="0">
                          <a:solidFill>
                            <a:schemeClr val="tx1"/>
                          </a:solidFill>
                        </a:rPr>
                        <a:t>Can </a:t>
                      </a:r>
                      <a:r>
                        <a:rPr lang="fr-BE" sz="1400" dirty="0" err="1">
                          <a:solidFill>
                            <a:schemeClr val="tx1"/>
                          </a:solidFill>
                        </a:rPr>
                        <a:t>reflective</a:t>
                      </a:r>
                      <a:r>
                        <a:rPr lang="fr-BE" sz="1400" dirty="0">
                          <a:solidFill>
                            <a:schemeClr val="tx1"/>
                          </a:solidFill>
                        </a:rPr>
                        <a:t> panels </a:t>
                      </a:r>
                      <a:r>
                        <a:rPr lang="fr-BE" sz="1400" dirty="0" err="1">
                          <a:solidFill>
                            <a:schemeClr val="tx1"/>
                          </a:solidFill>
                        </a:rPr>
                        <a:t>add</a:t>
                      </a:r>
                      <a:r>
                        <a:rPr lang="fr-BE" sz="1400" dirty="0">
                          <a:solidFill>
                            <a:schemeClr val="tx1"/>
                          </a:solidFill>
                        </a:rPr>
                        <a:t> </a:t>
                      </a:r>
                      <a:r>
                        <a:rPr lang="fr-BE" sz="1400" dirty="0" err="1">
                          <a:solidFill>
                            <a:schemeClr val="tx1"/>
                          </a:solidFill>
                        </a:rPr>
                        <a:t>natural</a:t>
                      </a:r>
                      <a:r>
                        <a:rPr lang="fr-BE" sz="1400" baseline="0" dirty="0">
                          <a:solidFill>
                            <a:schemeClr val="tx1"/>
                          </a:solidFill>
                        </a:rPr>
                        <a:t> light?</a:t>
                      </a:r>
                      <a:endParaRPr lang="fr-BE" sz="1400" dirty="0">
                        <a:solidFill>
                          <a:schemeClr val="tx1"/>
                        </a:solidFill>
                      </a:endParaRPr>
                    </a:p>
                  </a:txBody>
                  <a:tcPr/>
                </a:tc>
                <a:tc>
                  <a:txBody>
                    <a:bodyPr/>
                    <a:lstStyle/>
                    <a:p>
                      <a:r>
                        <a:rPr lang="fr-BE" sz="1400" dirty="0" err="1">
                          <a:solidFill>
                            <a:schemeClr val="tx1"/>
                          </a:solidFill>
                        </a:rPr>
                        <a:t>Yes</a:t>
                      </a:r>
                      <a:endParaRPr lang="fr-BE" sz="1400" dirty="0">
                        <a:solidFill>
                          <a:schemeClr val="tx1"/>
                        </a:solidFill>
                      </a:endParaRPr>
                    </a:p>
                  </a:txBody>
                  <a:tcPr/>
                </a:tc>
                <a:extLst>
                  <a:ext uri="{0D108BD9-81ED-4DB2-BD59-A6C34878D82A}">
                    <a16:rowId xmlns:a16="http://schemas.microsoft.com/office/drawing/2014/main" val="10012"/>
                  </a:ext>
                </a:extLst>
              </a:tr>
              <a:tr h="395570">
                <a:tc>
                  <a:txBody>
                    <a:bodyPr/>
                    <a:lstStyle/>
                    <a:p>
                      <a:r>
                        <a:rPr lang="fr-BE" sz="1400" dirty="0">
                          <a:solidFill>
                            <a:schemeClr val="tx1"/>
                          </a:solidFill>
                        </a:rPr>
                        <a:t>Can </a:t>
                      </a:r>
                      <a:r>
                        <a:rPr lang="fr-BE" sz="1400" dirty="0" err="1">
                          <a:solidFill>
                            <a:schemeClr val="tx1"/>
                          </a:solidFill>
                        </a:rPr>
                        <a:t>it</a:t>
                      </a:r>
                      <a:r>
                        <a:rPr lang="fr-BE" sz="1400" dirty="0">
                          <a:solidFill>
                            <a:schemeClr val="tx1"/>
                          </a:solidFill>
                        </a:rPr>
                        <a:t> </a:t>
                      </a:r>
                      <a:r>
                        <a:rPr lang="fr-BE" sz="1400" dirty="0" err="1">
                          <a:solidFill>
                            <a:schemeClr val="tx1"/>
                          </a:solidFill>
                        </a:rPr>
                        <a:t>extend</a:t>
                      </a:r>
                      <a:r>
                        <a:rPr lang="fr-BE" sz="1400" baseline="0" dirty="0">
                          <a:solidFill>
                            <a:schemeClr val="tx1"/>
                          </a:solidFill>
                        </a:rPr>
                        <a:t> the life of </a:t>
                      </a:r>
                      <a:r>
                        <a:rPr lang="fr-BE" sz="1400" baseline="0" dirty="0" err="1">
                          <a:solidFill>
                            <a:schemeClr val="tx1"/>
                          </a:solidFill>
                        </a:rPr>
                        <a:t>other</a:t>
                      </a:r>
                      <a:r>
                        <a:rPr lang="fr-BE" sz="1400" baseline="0" dirty="0">
                          <a:solidFill>
                            <a:schemeClr val="tx1"/>
                          </a:solidFill>
                        </a:rPr>
                        <a:t> </a:t>
                      </a:r>
                      <a:r>
                        <a:rPr lang="fr-BE" sz="1400" baseline="0" dirty="0" err="1">
                          <a:solidFill>
                            <a:schemeClr val="tx1"/>
                          </a:solidFill>
                        </a:rPr>
                        <a:t>materials</a:t>
                      </a:r>
                      <a:r>
                        <a:rPr lang="fr-BE" sz="1400" baseline="0" dirty="0">
                          <a:solidFill>
                            <a:schemeClr val="tx1"/>
                          </a:solidFill>
                        </a:rPr>
                        <a:t>?</a:t>
                      </a:r>
                      <a:endParaRPr lang="fr-BE" sz="1400" dirty="0">
                        <a:solidFill>
                          <a:schemeClr val="tx1"/>
                        </a:solidFill>
                      </a:endParaRPr>
                    </a:p>
                  </a:txBody>
                  <a:tcPr/>
                </a:tc>
                <a:tc>
                  <a:txBody>
                    <a:bodyPr/>
                    <a:lstStyle/>
                    <a:p>
                      <a:r>
                        <a:rPr lang="fr-BE" sz="1400" dirty="0" err="1">
                          <a:solidFill>
                            <a:schemeClr val="tx1"/>
                          </a:solidFill>
                        </a:rPr>
                        <a:t>Yes</a:t>
                      </a:r>
                      <a:r>
                        <a:rPr lang="fr-BE" sz="1400" dirty="0">
                          <a:solidFill>
                            <a:schemeClr val="tx1"/>
                          </a:solidFill>
                        </a:rPr>
                        <a:t> (stone and </a:t>
                      </a:r>
                      <a:r>
                        <a:rPr lang="fr-BE" sz="1400" dirty="0" err="1">
                          <a:solidFill>
                            <a:schemeClr val="tx1"/>
                          </a:solidFill>
                        </a:rPr>
                        <a:t>masonry</a:t>
                      </a:r>
                      <a:r>
                        <a:rPr lang="fr-BE" sz="1400" baseline="0" dirty="0">
                          <a:solidFill>
                            <a:schemeClr val="tx1"/>
                          </a:solidFill>
                        </a:rPr>
                        <a:t> </a:t>
                      </a:r>
                      <a:r>
                        <a:rPr lang="fr-BE" sz="1400" baseline="0" dirty="0" err="1">
                          <a:solidFill>
                            <a:schemeClr val="tx1"/>
                          </a:solidFill>
                        </a:rPr>
                        <a:t>anchors</a:t>
                      </a:r>
                      <a:r>
                        <a:rPr lang="fr-BE" sz="1400" baseline="0" dirty="0">
                          <a:solidFill>
                            <a:schemeClr val="tx1"/>
                          </a:solidFill>
                        </a:rPr>
                        <a:t>, </a:t>
                      </a:r>
                      <a:r>
                        <a:rPr lang="fr-BE" sz="1400" baseline="0" dirty="0" err="1">
                          <a:solidFill>
                            <a:schemeClr val="tx1"/>
                          </a:solidFill>
                        </a:rPr>
                        <a:t>fasteners</a:t>
                      </a:r>
                      <a:r>
                        <a:rPr lang="fr-BE" sz="1400" baseline="0" dirty="0">
                          <a:solidFill>
                            <a:schemeClr val="tx1"/>
                          </a:solidFill>
                        </a:rPr>
                        <a:t> for </a:t>
                      </a:r>
                      <a:r>
                        <a:rPr lang="fr-BE" sz="1400" baseline="0" dirty="0" err="1">
                          <a:solidFill>
                            <a:schemeClr val="tx1"/>
                          </a:solidFill>
                        </a:rPr>
                        <a:t>wood</a:t>
                      </a:r>
                      <a:r>
                        <a:rPr lang="fr-BE" sz="1400" baseline="0" dirty="0">
                          <a:solidFill>
                            <a:schemeClr val="tx1"/>
                          </a:solidFill>
                        </a:rPr>
                        <a:t> and </a:t>
                      </a:r>
                      <a:r>
                        <a:rPr lang="fr-BE" sz="1400" baseline="0" dirty="0" err="1">
                          <a:solidFill>
                            <a:schemeClr val="tx1"/>
                          </a:solidFill>
                        </a:rPr>
                        <a:t>metals</a:t>
                      </a:r>
                      <a:r>
                        <a:rPr lang="fr-BE" sz="1400" baseline="0" dirty="0">
                          <a:solidFill>
                            <a:schemeClr val="tx1"/>
                          </a:solidFill>
                        </a:rPr>
                        <a:t> </a:t>
                      </a:r>
                      <a:r>
                        <a:rPr lang="fr-BE" sz="1400" baseline="0" dirty="0" err="1">
                          <a:solidFill>
                            <a:schemeClr val="tx1"/>
                          </a:solidFill>
                        </a:rPr>
                        <a:t>sch</a:t>
                      </a:r>
                      <a:r>
                        <a:rPr lang="fr-BE" sz="1400" baseline="0" dirty="0">
                          <a:solidFill>
                            <a:schemeClr val="tx1"/>
                          </a:solidFill>
                        </a:rPr>
                        <a:t> as Al)</a:t>
                      </a:r>
                      <a:endParaRPr lang="fr-BE" sz="1400" dirty="0">
                        <a:solidFill>
                          <a:schemeClr val="tx1"/>
                        </a:solidFill>
                      </a:endParaRPr>
                    </a:p>
                  </a:txBody>
                  <a:tcPr/>
                </a:tc>
                <a:extLst>
                  <a:ext uri="{0D108BD9-81ED-4DB2-BD59-A6C34878D82A}">
                    <a16:rowId xmlns:a16="http://schemas.microsoft.com/office/drawing/2014/main" val="10013"/>
                  </a:ext>
                </a:extLst>
              </a:tr>
            </a:tbl>
          </a:graphicData>
        </a:graphic>
      </p:graphicFrame>
      <p:sp>
        <p:nvSpPr>
          <p:cNvPr id="3" name="Slide Number Placeholder 2"/>
          <p:cNvSpPr>
            <a:spLocks noGrp="1"/>
          </p:cNvSpPr>
          <p:nvPr>
            <p:ph type="sldNum" sz="quarter" idx="12"/>
          </p:nvPr>
        </p:nvSpPr>
        <p:spPr/>
        <p:txBody>
          <a:bodyPr/>
          <a:lstStyle/>
          <a:p>
            <a:fld id="{BF73EC7F-79ED-4C17-9829-92AE53B2AB65}" type="slidenum">
              <a:rPr lang="fr-BE" smtClean="0"/>
              <a:t>38</a:t>
            </a:fld>
            <a:endParaRPr lang="fr-BE"/>
          </a:p>
        </p:txBody>
      </p:sp>
    </p:spTree>
    <p:extLst>
      <p:ext uri="{BB962C8B-B14F-4D97-AF65-F5344CB8AC3E}">
        <p14:creationId xmlns:p14="http://schemas.microsoft.com/office/powerpoint/2010/main" val="26883004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endParaRPr lang="fr-BE" dirty="0"/>
          </a:p>
        </p:txBody>
      </p:sp>
      <p:sp>
        <p:nvSpPr>
          <p:cNvPr id="3" name="Content Placeholder 2"/>
          <p:cNvSpPr>
            <a:spLocks noGrp="1"/>
          </p:cNvSpPr>
          <p:nvPr>
            <p:ph idx="1"/>
          </p:nvPr>
        </p:nvSpPr>
        <p:spPr/>
        <p:txBody>
          <a:bodyPr>
            <a:noAutofit/>
          </a:bodyPr>
          <a:lstStyle/>
          <a:p>
            <a:pPr algn="just"/>
            <a:r>
              <a:rPr lang="en-US" sz="2000" dirty="0"/>
              <a:t>Sustainability is a big and important challenge for the future in the stainless steel industry. Efforts has been done to reduce it Carbon footprint by increasing recyclability and improving processes. </a:t>
            </a:r>
          </a:p>
          <a:p>
            <a:pPr algn="just"/>
            <a:r>
              <a:rPr lang="en-US" sz="2000" dirty="0"/>
              <a:t>Stainless steel have a combination of properties which should be taking account in the decision making process at the design state:</a:t>
            </a:r>
          </a:p>
          <a:p>
            <a:pPr lvl="1" algn="just"/>
            <a:r>
              <a:rPr lang="en-US" sz="1800" dirty="0"/>
              <a:t>Mechanical properties</a:t>
            </a:r>
          </a:p>
          <a:p>
            <a:pPr lvl="1" algn="just"/>
            <a:r>
              <a:rPr lang="en-US" sz="1800" dirty="0"/>
              <a:t>Corrosion resistance properties</a:t>
            </a:r>
          </a:p>
          <a:p>
            <a:pPr lvl="1" algn="just"/>
            <a:r>
              <a:rPr lang="en-US" sz="1800" dirty="0"/>
              <a:t>Fire resistance </a:t>
            </a:r>
          </a:p>
          <a:p>
            <a:pPr lvl="1" algn="just"/>
            <a:r>
              <a:rPr lang="en-US" sz="1800" dirty="0"/>
              <a:t>Recyclability</a:t>
            </a:r>
          </a:p>
          <a:p>
            <a:pPr lvl="1" algn="just"/>
            <a:r>
              <a:rPr lang="en-US" sz="1800" dirty="0"/>
              <a:t>Long life</a:t>
            </a:r>
          </a:p>
          <a:p>
            <a:pPr lvl="1" algn="just"/>
            <a:r>
              <a:rPr lang="en-US" sz="1800" dirty="0"/>
              <a:t>Low maintenance costs</a:t>
            </a:r>
          </a:p>
          <a:p>
            <a:pPr lvl="1" algn="just"/>
            <a:r>
              <a:rPr lang="en-US" sz="1800" dirty="0"/>
              <a:t>Neutrality and Hygienic</a:t>
            </a:r>
          </a:p>
          <a:p>
            <a:pPr lvl="1" algn="just"/>
            <a:r>
              <a:rPr lang="en-US" sz="1800" dirty="0"/>
              <a:t>Aesthetics</a:t>
            </a:r>
          </a:p>
          <a:p>
            <a:pPr lvl="1" algn="just"/>
            <a:r>
              <a:rPr lang="en-US" sz="1800" dirty="0"/>
              <a:t>Neutrality to rain water</a:t>
            </a:r>
          </a:p>
        </p:txBody>
      </p:sp>
      <p:sp>
        <p:nvSpPr>
          <p:cNvPr id="4" name="Slide Number Placeholder 3"/>
          <p:cNvSpPr>
            <a:spLocks noGrp="1"/>
          </p:cNvSpPr>
          <p:nvPr>
            <p:ph type="sldNum" sz="quarter" idx="12"/>
          </p:nvPr>
        </p:nvSpPr>
        <p:spPr/>
        <p:txBody>
          <a:bodyPr/>
          <a:lstStyle/>
          <a:p>
            <a:fld id="{BF73EC7F-79ED-4C17-9829-92AE53B2AB65}" type="slidenum">
              <a:rPr lang="fr-BE" smtClean="0"/>
              <a:pPr/>
              <a:t>39</a:t>
            </a:fld>
            <a:endParaRPr lang="fr-BE"/>
          </a:p>
        </p:txBody>
      </p:sp>
    </p:spTree>
    <p:extLst>
      <p:ext uri="{BB962C8B-B14F-4D97-AF65-F5344CB8AC3E}">
        <p14:creationId xmlns:p14="http://schemas.microsoft.com/office/powerpoint/2010/main" val="235194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Definitions</a:t>
            </a:r>
          </a:p>
        </p:txBody>
      </p:sp>
      <p:sp>
        <p:nvSpPr>
          <p:cNvPr id="8" name="Content Placeholder 7"/>
          <p:cNvSpPr>
            <a:spLocks noGrp="1"/>
          </p:cNvSpPr>
          <p:nvPr>
            <p:ph idx="1"/>
          </p:nvPr>
        </p:nvSpPr>
        <p:spPr/>
        <p:txBody>
          <a:bodyPr>
            <a:normAutofit/>
          </a:bodyPr>
          <a:lstStyle/>
          <a:p>
            <a:pPr marL="0" indent="0" algn="just">
              <a:buNone/>
            </a:pPr>
            <a:r>
              <a:rPr lang="fr-FR" sz="2200" b="1" dirty="0" err="1">
                <a:solidFill>
                  <a:srgbClr val="00B050"/>
                </a:solidFill>
              </a:rPr>
              <a:t>Safety</a:t>
            </a:r>
            <a:r>
              <a:rPr lang="fr-FR" sz="2200" b="1" dirty="0">
                <a:solidFill>
                  <a:srgbClr val="00B050"/>
                </a:solidFill>
              </a:rPr>
              <a:t> </a:t>
            </a:r>
            <a:r>
              <a:rPr lang="fr-FR" sz="2200" b="1" dirty="0" err="1">
                <a:solidFill>
                  <a:srgbClr val="00B050"/>
                </a:solidFill>
              </a:rPr>
              <a:t>Indicators</a:t>
            </a:r>
            <a:r>
              <a:rPr lang="fr-FR" sz="2200" b="1" dirty="0">
                <a:solidFill>
                  <a:srgbClr val="00B050"/>
                </a:solidFill>
              </a:rPr>
              <a:t>:   </a:t>
            </a:r>
          </a:p>
          <a:p>
            <a:pPr algn="just"/>
            <a:r>
              <a:rPr lang="fr-FR" sz="2200" b="1" dirty="0" err="1"/>
              <a:t>Lost</a:t>
            </a:r>
            <a:r>
              <a:rPr lang="fr-FR" sz="2200" b="1" dirty="0"/>
              <a:t>–Time </a:t>
            </a:r>
            <a:r>
              <a:rPr lang="fr-FR" sz="2200" b="1" dirty="0" err="1"/>
              <a:t>Injury</a:t>
            </a:r>
            <a:r>
              <a:rPr lang="fr-FR" sz="2200" dirty="0"/>
              <a:t>: </a:t>
            </a:r>
            <a:r>
              <a:rPr lang="en-US" sz="2200" dirty="0"/>
              <a:t>The lost time injury frequency rate is the number of lost time injuries for each 1,000,000 working hours. </a:t>
            </a:r>
            <a:r>
              <a:rPr lang="fr-FR" sz="2200" baseline="50000" dirty="0"/>
              <a:t>(1)</a:t>
            </a:r>
            <a:endParaRPr lang="en-US" sz="2200" baseline="50000" dirty="0"/>
          </a:p>
          <a:p>
            <a:pPr algn="just"/>
            <a:endParaRPr lang="en-US" sz="2200" dirty="0"/>
          </a:p>
          <a:p>
            <a:pPr marL="0" indent="0" algn="just">
              <a:buNone/>
            </a:pPr>
            <a:r>
              <a:rPr lang="fr-FR" sz="2200" b="1" dirty="0" err="1">
                <a:solidFill>
                  <a:srgbClr val="00B050"/>
                </a:solidFill>
              </a:rPr>
              <a:t>Recycling</a:t>
            </a:r>
            <a:r>
              <a:rPr lang="fr-FR" sz="2200" b="1" dirty="0">
                <a:solidFill>
                  <a:srgbClr val="00B050"/>
                </a:solidFill>
              </a:rPr>
              <a:t> </a:t>
            </a:r>
            <a:r>
              <a:rPr lang="fr-FR" sz="2200" b="1" dirty="0" err="1">
                <a:solidFill>
                  <a:srgbClr val="00B050"/>
                </a:solidFill>
              </a:rPr>
              <a:t>Indicators</a:t>
            </a:r>
            <a:r>
              <a:rPr lang="fr-FR" sz="2200" b="1" dirty="0">
                <a:solidFill>
                  <a:srgbClr val="00B050"/>
                </a:solidFill>
              </a:rPr>
              <a:t>:</a:t>
            </a:r>
          </a:p>
          <a:p>
            <a:pPr algn="just"/>
            <a:r>
              <a:rPr lang="fr-FR" sz="2200" b="1" dirty="0" err="1"/>
              <a:t>Recycling</a:t>
            </a:r>
            <a:r>
              <a:rPr lang="fr-FR" sz="2200" b="1" dirty="0"/>
              <a:t> rate</a:t>
            </a:r>
            <a:r>
              <a:rPr lang="fr-FR" sz="2200" b="1" dirty="0">
                <a:sym typeface="Wingdings" pitchFamily="2" charset="2"/>
              </a:rPr>
              <a:t> </a:t>
            </a:r>
            <a:r>
              <a:rPr lang="en-US" sz="2200" dirty="0"/>
              <a:t>how much of the end-of-life (EOL) material is collected and enters the recycling  chain (as opposed to material that is landfilled). </a:t>
            </a:r>
            <a:r>
              <a:rPr lang="en-US" sz="2200" baseline="50000" dirty="0"/>
              <a:t>(5)</a:t>
            </a:r>
          </a:p>
          <a:p>
            <a:pPr algn="just"/>
            <a:r>
              <a:rPr lang="fr-FR" sz="2200" b="1" dirty="0" err="1"/>
              <a:t>Recycled</a:t>
            </a:r>
            <a:r>
              <a:rPr lang="fr-FR" sz="2200" b="1" dirty="0"/>
              <a:t> content </a:t>
            </a:r>
            <a:r>
              <a:rPr lang="en-US" sz="2200" dirty="0"/>
              <a:t>is defined as the proportion, by mass, of post - consumer and pre - consumer recycled material in a product. </a:t>
            </a:r>
            <a:r>
              <a:rPr lang="en-US" sz="2200" baseline="50000" dirty="0"/>
              <a:t>(6)</a:t>
            </a:r>
          </a:p>
          <a:p>
            <a:pPr algn="just"/>
            <a:r>
              <a:rPr lang="en-US" sz="2200" b="1" dirty="0">
                <a:sym typeface="Wingdings"/>
              </a:rPr>
              <a:t>Solid Waste Burden (SWB): </a:t>
            </a:r>
            <a:r>
              <a:rPr lang="en-US" sz="2200" dirty="0">
                <a:sym typeface="Wingdings"/>
              </a:rPr>
              <a:t>includes mining waste, tailings, slag and power station ash</a:t>
            </a:r>
          </a:p>
        </p:txBody>
      </p:sp>
      <p:sp>
        <p:nvSpPr>
          <p:cNvPr id="2" name="Slide Number Placeholder 1"/>
          <p:cNvSpPr>
            <a:spLocks noGrp="1"/>
          </p:cNvSpPr>
          <p:nvPr>
            <p:ph type="sldNum" sz="quarter" idx="12"/>
          </p:nvPr>
        </p:nvSpPr>
        <p:spPr/>
        <p:txBody>
          <a:bodyPr/>
          <a:lstStyle/>
          <a:p>
            <a:fld id="{BF73EC7F-79ED-4C17-9829-92AE53B2AB65}" type="slidenum">
              <a:rPr lang="fr-BE" smtClean="0"/>
              <a:pPr/>
              <a:t>4</a:t>
            </a:fld>
            <a:endParaRPr lang="fr-BE"/>
          </a:p>
        </p:txBody>
      </p:sp>
    </p:spTree>
    <p:extLst>
      <p:ext uri="{BB962C8B-B14F-4D97-AF65-F5344CB8AC3E}">
        <p14:creationId xmlns:p14="http://schemas.microsoft.com/office/powerpoint/2010/main" val="27486914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13184"/>
            <a:ext cx="8229600" cy="1143000"/>
          </a:xfrm>
        </p:spPr>
        <p:txBody>
          <a:bodyPr/>
          <a:lstStyle/>
          <a:p>
            <a:r>
              <a:rPr lang="fr-BE" dirty="0" err="1"/>
              <a:t>References</a:t>
            </a:r>
            <a:r>
              <a:rPr lang="fr-BE" dirty="0"/>
              <a:t> and Sources (1/3)</a:t>
            </a:r>
            <a:endParaRPr lang="en-GB" dirty="0"/>
          </a:p>
        </p:txBody>
      </p:sp>
      <p:sp>
        <p:nvSpPr>
          <p:cNvPr id="3" name="Content Placeholder 2"/>
          <p:cNvSpPr>
            <a:spLocks noGrp="1"/>
          </p:cNvSpPr>
          <p:nvPr>
            <p:ph idx="1"/>
          </p:nvPr>
        </p:nvSpPr>
        <p:spPr>
          <a:xfrm>
            <a:off x="446856" y="1456184"/>
            <a:ext cx="8229600" cy="4853136"/>
          </a:xfrm>
        </p:spPr>
        <p:txBody>
          <a:bodyPr>
            <a:noAutofit/>
          </a:bodyPr>
          <a:lstStyle/>
          <a:p>
            <a:pPr marL="514350" indent="-514350">
              <a:buFont typeface="+mj-lt"/>
              <a:buAutoNum type="arabicPeriod"/>
            </a:pPr>
            <a:r>
              <a:rPr lang="fr-FR" sz="1400" dirty="0">
                <a:hlinkClick r:id="rId2"/>
              </a:rPr>
              <a:t>https://www.worldsteel.org/en/dam/jcr:a5cd469c-89cb-4d57-9ad8-13a0d86d65f0/Sustainability+indicator+definitions+and+relevance.pdf</a:t>
            </a:r>
            <a:r>
              <a:rPr lang="fr-FR" sz="1400" dirty="0"/>
              <a:t> </a:t>
            </a:r>
          </a:p>
          <a:p>
            <a:pPr marL="514350" indent="-514350">
              <a:buFont typeface="+mj-lt"/>
              <a:buAutoNum type="arabicPeriod"/>
            </a:pPr>
            <a:r>
              <a:rPr lang="fr-FR" sz="1400" dirty="0">
                <a:hlinkClick r:id="rId3"/>
              </a:rPr>
              <a:t>http://ghginstitute.org/2010/06/28/what-is-a-global-warming-potential/</a:t>
            </a:r>
            <a:r>
              <a:rPr lang="fr-FR" sz="1400" dirty="0"/>
              <a:t> </a:t>
            </a:r>
          </a:p>
          <a:p>
            <a:pPr marL="514350" indent="-514350">
              <a:buFont typeface="+mj-lt"/>
              <a:buAutoNum type="arabicPeriod"/>
            </a:pPr>
            <a:r>
              <a:rPr lang="fr-FR" sz="1400" dirty="0">
                <a:hlinkClick r:id="rId4"/>
              </a:rPr>
              <a:t>http://eplca.jrc.ec.europa.eu/uploads/ILCD-Handbook-General-guide-for-LCA-DETAILED-GUIDANCE-12March2010-ISBN-fin-v1.0-EN.pdf</a:t>
            </a:r>
            <a:endParaRPr lang="fr-FR" sz="1400" dirty="0"/>
          </a:p>
          <a:p>
            <a:pPr marL="514350" indent="-514350">
              <a:buFont typeface="+mj-lt"/>
              <a:buAutoNum type="arabicPeriod"/>
            </a:pPr>
            <a:r>
              <a:rPr lang="en-US" sz="1400" dirty="0">
                <a:hlinkClick r:id="rId5"/>
              </a:rPr>
              <a:t>https://www.gsa.gov/portal/content/101197</a:t>
            </a:r>
            <a:r>
              <a:rPr lang="en-US" sz="1400" dirty="0"/>
              <a:t> </a:t>
            </a:r>
          </a:p>
          <a:p>
            <a:pPr marL="514350" indent="-514350">
              <a:buFont typeface="+mj-lt"/>
              <a:buAutoNum type="arabicPeriod"/>
            </a:pPr>
            <a:r>
              <a:rPr lang="en-US" sz="1400" dirty="0"/>
              <a:t>Recycled content is defined in accordance with the ISO Standard 14021 -Environmental labels and declarations - Self declared  environmental claims (Type II environmental labeling). </a:t>
            </a:r>
          </a:p>
          <a:p>
            <a:pPr marL="514350" indent="-514350">
              <a:buFont typeface="+mj-lt"/>
              <a:buAutoNum type="arabicPeriod"/>
            </a:pPr>
            <a:r>
              <a:rPr lang="en-US" sz="1400" dirty="0">
                <a:hlinkClick r:id="rId6"/>
              </a:rPr>
              <a:t>http://www.greenspec.co.uk/building-design/recycled-content/</a:t>
            </a:r>
            <a:r>
              <a:rPr lang="en-US" sz="1400" dirty="0"/>
              <a:t> </a:t>
            </a:r>
          </a:p>
          <a:p>
            <a:pPr marL="514350" indent="-514350">
              <a:buFont typeface="+mj-lt"/>
              <a:buAutoNum type="arabicPeriod"/>
            </a:pPr>
            <a:r>
              <a:rPr lang="en-US" sz="1400" dirty="0">
                <a:hlinkClick r:id="rId7"/>
              </a:rPr>
              <a:t>http://www.fao.org/docrep/u2246e/u2246e02.htm</a:t>
            </a:r>
            <a:endParaRPr lang="en-US" sz="1400" dirty="0"/>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a:pPr>
            <a:r>
              <a:rPr lang="fr-BE" sz="1400" dirty="0"/>
              <a:t>Source: Yale </a:t>
            </a:r>
            <a:r>
              <a:rPr lang="fr-BE" sz="1400" dirty="0" err="1"/>
              <a:t>University</a:t>
            </a:r>
            <a:r>
              <a:rPr lang="fr-BE" sz="1400" dirty="0"/>
              <a:t>/ISSF </a:t>
            </a:r>
            <a:r>
              <a:rPr lang="fr-BE" sz="1400" dirty="0" err="1"/>
              <a:t>Stainless</a:t>
            </a:r>
            <a:r>
              <a:rPr lang="fr-BE" sz="1400" dirty="0"/>
              <a:t> </a:t>
            </a:r>
            <a:r>
              <a:rPr lang="fr-BE" sz="1400" dirty="0" err="1"/>
              <a:t>Steel</a:t>
            </a:r>
            <a:r>
              <a:rPr lang="fr-BE" sz="1400" dirty="0"/>
              <a:t> Project, 2013</a:t>
            </a:r>
          </a:p>
          <a:p>
            <a:pPr marL="514350" indent="-514350">
              <a:buFont typeface="+mj-lt"/>
              <a:buAutoNum type="arabicPeriod"/>
            </a:pPr>
            <a:r>
              <a:rPr lang="en-US" sz="1400" dirty="0"/>
              <a:t>B. Rossi. </a:t>
            </a:r>
            <a:r>
              <a:rPr lang="en-US" sz="1400" dirty="0" err="1"/>
              <a:t>ArcelorMittal</a:t>
            </a:r>
            <a:r>
              <a:rPr lang="en-US" sz="1400" dirty="0"/>
              <a:t> International Scientific Network in Steel Construction Sustainability Workshop and Third Plenary Meeting, </a:t>
            </a:r>
            <a:r>
              <a:rPr lang="en-US" sz="1400" dirty="0" err="1"/>
              <a:t>Bruxelles</a:t>
            </a:r>
            <a:r>
              <a:rPr lang="en-US" sz="1400" dirty="0"/>
              <a:t>, 2010. </a:t>
            </a:r>
          </a:p>
          <a:p>
            <a:pPr marL="514350" indent="-514350">
              <a:buFont typeface="+mj-lt"/>
              <a:buAutoNum type="arabicPeriod"/>
            </a:pPr>
            <a:r>
              <a:rPr lang="en-US" sz="1400" dirty="0"/>
              <a:t>B. Rossi. Stainless steel in structures: Fourth International Structural Stainless Steel Experts Seminar. Ascot, UK. 6-7 December 2012.</a:t>
            </a:r>
          </a:p>
          <a:p>
            <a:pPr marL="514350" indent="-514350">
              <a:buFont typeface="+mj-lt"/>
              <a:buAutoNum type="arabicPeriod" startAt="13"/>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3"/>
            </a:pPr>
            <a:r>
              <a:rPr lang="fr-FR" sz="1400" dirty="0">
                <a:hlinkClick r:id="rId8"/>
              </a:rPr>
              <a:t>http://www.worldstainless.org/Files/issf/Animations/Recycling/flash.html</a:t>
            </a:r>
            <a:endParaRPr lang="fr-FR" sz="140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40</a:t>
            </a:fld>
            <a:endParaRPr lang="fr-BE"/>
          </a:p>
        </p:txBody>
      </p:sp>
    </p:spTree>
    <p:extLst>
      <p:ext uri="{BB962C8B-B14F-4D97-AF65-F5344CB8AC3E}">
        <p14:creationId xmlns:p14="http://schemas.microsoft.com/office/powerpoint/2010/main" val="37265431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BE" dirty="0" err="1"/>
              <a:t>References</a:t>
            </a:r>
            <a:r>
              <a:rPr lang="fr-BE" dirty="0"/>
              <a:t> and Sources (2/3)</a:t>
            </a:r>
            <a:endParaRPr lang="en-GB" dirty="0"/>
          </a:p>
        </p:txBody>
      </p:sp>
      <p:sp>
        <p:nvSpPr>
          <p:cNvPr id="3" name="Content Placeholder 2"/>
          <p:cNvSpPr>
            <a:spLocks noGrp="1"/>
          </p:cNvSpPr>
          <p:nvPr>
            <p:ph idx="1"/>
          </p:nvPr>
        </p:nvSpPr>
        <p:spPr>
          <a:xfrm>
            <a:off x="457200" y="1196752"/>
            <a:ext cx="8229600" cy="5400600"/>
          </a:xfrm>
        </p:spPr>
        <p:txBody>
          <a:bodyPr>
            <a:noAutofit/>
          </a:bodyPr>
          <a:lstStyle/>
          <a:p>
            <a:pPr marL="514350" indent="-514350">
              <a:buFont typeface="+mj-lt"/>
              <a:buAutoNum type="arabicPeriod" startAt="15"/>
            </a:pPr>
            <a:r>
              <a:rPr lang="fr-FR" sz="1400"/>
              <a:t>ISSF  </a:t>
            </a:r>
            <a:r>
              <a:rPr lang="fr-FR" sz="1400">
                <a:hlinkClick r:id="rId2"/>
              </a:rPr>
              <a:t>https://</a:t>
            </a:r>
            <a:r>
              <a:rPr lang="fr-FR" sz="1400" dirty="0">
                <a:hlinkClick r:id="rId2"/>
              </a:rPr>
              <a:t>www.worldstainless.org/Files/issf/non-image-files/PDF/ISSF_Stainless_Steel_and_CO2.pdf</a:t>
            </a:r>
            <a:r>
              <a:rPr lang="fr-FR" sz="1400" dirty="0"/>
              <a:t>.    Data </a:t>
            </a:r>
            <a:r>
              <a:rPr lang="fr-FR" sz="1400" dirty="0" err="1"/>
              <a:t>from</a:t>
            </a:r>
            <a:r>
              <a:rPr lang="fr-FR" sz="1400" dirty="0"/>
              <a:t> </a:t>
            </a:r>
            <a:r>
              <a:rPr lang="fr-FR" sz="1400" dirty="0" err="1"/>
              <a:t>European</a:t>
            </a:r>
            <a:r>
              <a:rPr lang="fr-FR" sz="1400" dirty="0"/>
              <a:t> and </a:t>
            </a:r>
            <a:r>
              <a:rPr lang="fr-FR" sz="1400" dirty="0" err="1"/>
              <a:t>Japanese</a:t>
            </a:r>
            <a:r>
              <a:rPr lang="fr-FR" sz="1400" dirty="0"/>
              <a:t> ISSF </a:t>
            </a:r>
            <a:r>
              <a:rPr lang="fr-FR" sz="1400" dirty="0" err="1"/>
              <a:t>members</a:t>
            </a:r>
            <a:endParaRPr lang="fr-FR" sz="1400" dirty="0"/>
          </a:p>
          <a:p>
            <a:pPr marL="514350" indent="-514350">
              <a:buFont typeface="+mj-lt"/>
              <a:buAutoNum type="arabicPeriod" startAt="15"/>
            </a:pPr>
            <a:r>
              <a:rPr lang="fr-FR" sz="1400" dirty="0" err="1"/>
              <a:t>Based</a:t>
            </a:r>
            <a:r>
              <a:rPr lang="fr-FR" sz="1400" dirty="0"/>
              <a:t> on 2013 data, </a:t>
            </a:r>
            <a:r>
              <a:rPr lang="fr-FR" sz="1400" dirty="0" err="1"/>
              <a:t>including</a:t>
            </a:r>
            <a:r>
              <a:rPr lang="fr-FR" sz="1400" dirty="0"/>
              <a:t> 60% </a:t>
            </a:r>
            <a:r>
              <a:rPr lang="fr-FR" sz="1400" dirty="0" err="1"/>
              <a:t>scrap</a:t>
            </a:r>
            <a:r>
              <a:rPr lang="fr-FR" sz="1400" dirty="0"/>
              <a:t> content (and </a:t>
            </a:r>
            <a:r>
              <a:rPr lang="fr-FR" sz="1400" dirty="0" err="1"/>
              <a:t>therefore</a:t>
            </a:r>
            <a:r>
              <a:rPr lang="fr-FR" sz="1400" dirty="0"/>
              <a:t> 40% new </a:t>
            </a:r>
            <a:r>
              <a:rPr lang="fr-FR" sz="1400" dirty="0" err="1"/>
              <a:t>materials</a:t>
            </a:r>
            <a:r>
              <a:rPr lang="fr-FR" sz="1400" dirty="0"/>
              <a:t>) and </a:t>
            </a:r>
            <a:r>
              <a:rPr lang="fr-FR" sz="1400" dirty="0" err="1"/>
              <a:t>energy</a:t>
            </a:r>
            <a:r>
              <a:rPr lang="fr-FR" sz="1400" dirty="0"/>
              <a:t> contribution to GHG</a:t>
            </a:r>
          </a:p>
          <a:p>
            <a:pPr marL="514350" indent="-514350">
              <a:buFont typeface="+mj-lt"/>
              <a:buAutoNum type="arabicPeriod" startAt="15"/>
            </a:pPr>
            <a:r>
              <a:rPr lang="en-US" sz="1400" dirty="0"/>
              <a:t>Data provided by ISSF, estimates calculated by SCM. Includes 60% recycled content</a:t>
            </a:r>
          </a:p>
          <a:p>
            <a:pPr marL="514350" indent="-514350">
              <a:buFont typeface="+mj-lt"/>
              <a:buAutoNum type="arabicPeriod" startAt="15"/>
            </a:pPr>
            <a:r>
              <a:rPr lang="fr-FR" sz="1400" dirty="0"/>
              <a:t>ISSF  </a:t>
            </a:r>
            <a:r>
              <a:rPr lang="fr-FR" sz="1400" dirty="0">
                <a:hlinkClick r:id="rId3"/>
              </a:rPr>
              <a:t>www.worldstainless.org</a:t>
            </a:r>
            <a:r>
              <a:rPr lang="fr-FR" sz="1400" dirty="0"/>
              <a:t>. Data </a:t>
            </a:r>
            <a:r>
              <a:rPr lang="fr-FR" sz="1400" dirty="0" err="1"/>
              <a:t>from</a:t>
            </a:r>
            <a:r>
              <a:rPr lang="fr-FR" sz="1400" dirty="0"/>
              <a:t> </a:t>
            </a:r>
            <a:r>
              <a:rPr lang="fr-FR" sz="1400" dirty="0" err="1"/>
              <a:t>European</a:t>
            </a:r>
            <a:r>
              <a:rPr lang="fr-FR" sz="1400" dirty="0"/>
              <a:t> </a:t>
            </a:r>
            <a:r>
              <a:rPr lang="fr-FR" sz="1400" dirty="0" err="1"/>
              <a:t>anf</a:t>
            </a:r>
            <a:r>
              <a:rPr lang="fr-FR" sz="1400" dirty="0"/>
              <a:t> </a:t>
            </a:r>
            <a:r>
              <a:rPr lang="fr-FR" sz="1400" dirty="0" err="1"/>
              <a:t>Japanese</a:t>
            </a:r>
            <a:r>
              <a:rPr lang="fr-FR" sz="1400" dirty="0"/>
              <a:t> ISSF </a:t>
            </a:r>
            <a:r>
              <a:rPr lang="fr-FR" sz="1400" dirty="0" err="1"/>
              <a:t>members</a:t>
            </a:r>
            <a:r>
              <a:rPr lang="fr-FR" sz="1400" dirty="0"/>
              <a:t> </a:t>
            </a:r>
          </a:p>
          <a:p>
            <a:pPr marL="514350" indent="-514350">
              <a:buFont typeface="+mj-lt"/>
              <a:buAutoNum type="arabicPeriod" startAt="15"/>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Cleaner Production 15 (2007), 838-848.</a:t>
            </a:r>
          </a:p>
          <a:p>
            <a:pPr marL="514350" indent="-514350">
              <a:buFont typeface="+mj-lt"/>
              <a:buAutoNum type="arabicPeriod" startAt="15"/>
            </a:pPr>
            <a:r>
              <a:rPr lang="en-US" sz="1400" dirty="0"/>
              <a:t>T.E. </a:t>
            </a:r>
            <a:r>
              <a:rPr lang="en-US" sz="1400" dirty="0" err="1"/>
              <a:t>Norgate</a:t>
            </a:r>
            <a:r>
              <a:rPr lang="en-US" sz="1400" dirty="0"/>
              <a:t>, S. </a:t>
            </a:r>
            <a:r>
              <a:rPr lang="en-US" sz="1400" dirty="0" err="1"/>
              <a:t>Jahanshahi</a:t>
            </a:r>
            <a:r>
              <a:rPr lang="en-US" sz="1400" dirty="0"/>
              <a:t>, W.J. Rankin. Assessing the environmental impact of metal production processes. Journal of </a:t>
            </a:r>
            <a:r>
              <a:rPr lang="en-US" sz="1400" dirty="0" err="1"/>
              <a:t>CleAner</a:t>
            </a:r>
            <a:r>
              <a:rPr lang="en-US" sz="1400" dirty="0"/>
              <a:t> Production 15 (2007), 838-848.</a:t>
            </a:r>
          </a:p>
          <a:p>
            <a:pPr marL="514350" indent="-514350">
              <a:buFont typeface="+mj-lt"/>
              <a:buAutoNum type="arabicPeriod" startAt="15"/>
            </a:pPr>
            <a:r>
              <a:rPr lang="en-US" sz="1400" dirty="0"/>
              <a:t>B. Rossi. Stainless steel in structures: Fourth International Structural Stainless Steel Experts Seminar. Ascot, UK. 6-7 December 2012.</a:t>
            </a:r>
          </a:p>
          <a:p>
            <a:pPr marL="514350" indent="-514350">
              <a:buFont typeface="+mj-lt"/>
              <a:buAutoNum type="arabicPeriod" startAt="15"/>
            </a:pPr>
            <a:r>
              <a:rPr lang="en-US" sz="1400" dirty="0"/>
              <a:t>C. Houska. Sustainable Stainless Steel Architectural. </a:t>
            </a:r>
          </a:p>
          <a:p>
            <a:pPr marL="514350" indent="-514350">
              <a:buFont typeface="+mj-lt"/>
              <a:buAutoNum type="arabicPeriod" startAt="15"/>
            </a:pPr>
            <a:r>
              <a:rPr lang="fr-FR" sz="1400" dirty="0">
                <a:hlinkClick r:id="rId4"/>
              </a:rPr>
              <a:t>http://www.worldstainless.org/Files/issf/Animations/Recycling/flash.html</a:t>
            </a:r>
            <a:endParaRPr lang="fr-FR" sz="1400" dirty="0">
              <a:solidFill>
                <a:srgbClr val="FF0000"/>
              </a:solidFill>
            </a:endParaRPr>
          </a:p>
          <a:p>
            <a:pPr marL="514350" indent="-514350">
              <a:buFont typeface="+mj-lt"/>
              <a:buAutoNum type="arabicPeriod" startAt="15"/>
            </a:pPr>
            <a:r>
              <a:rPr lang="fr-FR" sz="1400" dirty="0">
                <a:hlinkClick r:id="rId5"/>
              </a:rPr>
              <a:t>https://www.drkarenslee.com/comparing-reusable-bottles-stainless-steel-glass-plastic/</a:t>
            </a:r>
            <a:r>
              <a:rPr lang="fr-FR" sz="1400" dirty="0"/>
              <a:t> </a:t>
            </a:r>
          </a:p>
          <a:p>
            <a:pPr marL="514350" indent="-514350">
              <a:buFont typeface="+mj-lt"/>
              <a:buAutoNum type="arabicPeriod" startAt="15"/>
            </a:pPr>
            <a:r>
              <a:rPr lang="fr-BE" sz="1400" dirty="0"/>
              <a:t>Yale </a:t>
            </a:r>
            <a:r>
              <a:rPr lang="fr-BE" sz="1400" dirty="0" err="1"/>
              <a:t>University</a:t>
            </a:r>
            <a:r>
              <a:rPr lang="fr-BE" sz="1400" dirty="0"/>
              <a:t>/ISSF </a:t>
            </a:r>
            <a:r>
              <a:rPr lang="fr-BE" sz="1400" dirty="0" err="1"/>
              <a:t>Stainless</a:t>
            </a:r>
            <a:r>
              <a:rPr lang="fr-BE" sz="1400" dirty="0"/>
              <a:t> </a:t>
            </a:r>
            <a:r>
              <a:rPr lang="fr-BE" sz="1400" dirty="0" err="1"/>
              <a:t>Steel</a:t>
            </a:r>
            <a:r>
              <a:rPr lang="fr-BE" sz="1400" dirty="0"/>
              <a:t> Project, 2013</a:t>
            </a:r>
          </a:p>
          <a:p>
            <a:pPr marL="514350" indent="-514350">
              <a:buFont typeface="+mj-lt"/>
              <a:buAutoNum type="arabicPeriod" startAt="15"/>
            </a:pPr>
            <a:r>
              <a:rPr lang="en-US" sz="1400" dirty="0"/>
              <a:t>The Greening of a Convention Centre. Nickel, Volume 23, Number 3, June 2008, 6-9.</a:t>
            </a:r>
          </a:p>
          <a:p>
            <a:pPr marL="514350" indent="-514350">
              <a:buFont typeface="+mj-lt"/>
              <a:buAutoNum type="arabicPeriod" startAt="15"/>
            </a:pPr>
            <a:r>
              <a:rPr lang="fr-FR" sz="1400" dirty="0">
                <a:hlinkClick r:id="rId6"/>
              </a:rPr>
              <a:t>https://www.nickelinstitute.org/Sustainability/LifeCycleManagement/LifeCycleAssessments/LCAProgresoPier.aspx</a:t>
            </a:r>
            <a:r>
              <a:rPr lang="fr-FR" sz="1400" dirty="0"/>
              <a:t> </a:t>
            </a:r>
          </a:p>
          <a:p>
            <a:pPr marL="514350" indent="-514350">
              <a:buFont typeface="+mj-lt"/>
              <a:buAutoNum type="arabicPeriod" startAt="15"/>
            </a:pPr>
            <a:r>
              <a:rPr lang="fr-FR" sz="1400" dirty="0"/>
              <a:t>International </a:t>
            </a:r>
            <a:r>
              <a:rPr lang="fr-FR" sz="1400" dirty="0" err="1"/>
              <a:t>Stainless</a:t>
            </a:r>
            <a:r>
              <a:rPr lang="fr-FR" sz="1400" dirty="0"/>
              <a:t> </a:t>
            </a:r>
            <a:r>
              <a:rPr lang="fr-FR" sz="1400" dirty="0" err="1"/>
              <a:t>Steel</a:t>
            </a:r>
            <a:r>
              <a:rPr lang="fr-FR" sz="1400" dirty="0"/>
              <a:t> Forum </a:t>
            </a:r>
            <a:r>
              <a:rPr lang="fr-FR" sz="1400" dirty="0">
                <a:hlinkClick r:id="rId3"/>
              </a:rPr>
              <a:t>www.worldstainless.org</a:t>
            </a:r>
            <a:r>
              <a:rPr lang="fr-FR" sz="1400" dirty="0"/>
              <a:t> </a:t>
            </a:r>
          </a:p>
          <a:p>
            <a:pPr marL="514350" indent="-514350">
              <a:buFont typeface="+mj-lt"/>
              <a:buAutoNum type="arabicPeriod" startAt="15"/>
            </a:pPr>
            <a:r>
              <a:rPr lang="fr-FR" sz="1400" dirty="0"/>
              <a:t>World </a:t>
            </a:r>
            <a:r>
              <a:rPr lang="fr-FR" sz="1400" dirty="0" err="1"/>
              <a:t>Steel</a:t>
            </a:r>
            <a:r>
              <a:rPr lang="fr-FR" sz="1400" dirty="0"/>
              <a:t> Association </a:t>
            </a:r>
          </a:p>
          <a:p>
            <a:pPr marL="514350" indent="-514350">
              <a:buFont typeface="+mj-lt"/>
              <a:buAutoNum type="arabicPeriod" startAt="15"/>
            </a:pPr>
            <a:r>
              <a:rPr lang="en-US" sz="1400" dirty="0"/>
              <a:t>A. </a:t>
            </a:r>
            <a:r>
              <a:rPr lang="de-DE" sz="1400" dirty="0"/>
              <a:t>Dusart, H. El-Deeb, N. Jaouhari, D. Ka, L.Ruf . Final Report ISSF Workshop. Université Paris 1 Panthéon-Sorbonne, 2011.</a:t>
            </a:r>
          </a:p>
        </p:txBody>
      </p:sp>
      <p:sp>
        <p:nvSpPr>
          <p:cNvPr id="2" name="Slide Number Placeholder 1"/>
          <p:cNvSpPr>
            <a:spLocks noGrp="1"/>
          </p:cNvSpPr>
          <p:nvPr>
            <p:ph type="sldNum" sz="quarter" idx="12"/>
          </p:nvPr>
        </p:nvSpPr>
        <p:spPr/>
        <p:txBody>
          <a:bodyPr/>
          <a:lstStyle/>
          <a:p>
            <a:fld id="{BF73EC7F-79ED-4C17-9829-92AE53B2AB65}" type="slidenum">
              <a:rPr lang="fr-BE" smtClean="0"/>
              <a:pPr/>
              <a:t>41</a:t>
            </a:fld>
            <a:endParaRPr lang="fr-BE"/>
          </a:p>
        </p:txBody>
      </p:sp>
    </p:spTree>
    <p:extLst>
      <p:ext uri="{BB962C8B-B14F-4D97-AF65-F5344CB8AC3E}">
        <p14:creationId xmlns:p14="http://schemas.microsoft.com/office/powerpoint/2010/main" val="619091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a:t>References</a:t>
            </a:r>
            <a:r>
              <a:rPr lang="fr-BE" dirty="0"/>
              <a:t> and Sources (3/3)</a:t>
            </a:r>
            <a:endParaRPr lang="en-GB" dirty="0"/>
          </a:p>
        </p:txBody>
      </p:sp>
      <p:sp>
        <p:nvSpPr>
          <p:cNvPr id="3" name="Content Placeholder 2"/>
          <p:cNvSpPr>
            <a:spLocks noGrp="1"/>
          </p:cNvSpPr>
          <p:nvPr>
            <p:ph idx="1"/>
          </p:nvPr>
        </p:nvSpPr>
        <p:spPr>
          <a:xfrm>
            <a:off x="457200" y="1268760"/>
            <a:ext cx="8363272" cy="5400600"/>
          </a:xfrm>
        </p:spPr>
        <p:txBody>
          <a:bodyPr>
            <a:noAutofit/>
          </a:bodyPr>
          <a:lstStyle/>
          <a:p>
            <a:pPr marL="514350" indent="-514350">
              <a:buFont typeface="+mj-lt"/>
              <a:buAutoNum type="arabicPeriod" startAt="31"/>
            </a:pPr>
            <a:r>
              <a:rPr lang="de-DE" sz="1400" dirty="0">
                <a:hlinkClick r:id="rId2"/>
              </a:rPr>
              <a:t>http://www.ssina.com/download_a_file/lifecycle.pdf</a:t>
            </a:r>
            <a:r>
              <a:rPr lang="de-DE" sz="1400" dirty="0"/>
              <a:t> </a:t>
            </a:r>
          </a:p>
          <a:p>
            <a:pPr marL="514350" indent="-514350">
              <a:buFont typeface="+mj-lt"/>
              <a:buAutoNum type="arabicPeriod" startAt="31"/>
            </a:pPr>
            <a:r>
              <a:rPr lang="en-US" sz="1400" dirty="0">
                <a:hlinkClick r:id="rId3"/>
              </a:rPr>
              <a:t>https://www.nickelinstitute.org/nickel-magazine/nickel-magazine-vol-31-no1-2016/</a:t>
            </a:r>
            <a:r>
              <a:rPr lang="en-US" sz="1400" dirty="0"/>
              <a:t> </a:t>
            </a:r>
          </a:p>
          <a:p>
            <a:pPr marL="514350" indent="-514350">
              <a:buFont typeface="+mj-lt"/>
              <a:buAutoNum type="arabicPeriod" startAt="31"/>
            </a:pPr>
            <a:r>
              <a:rPr lang="en-US" sz="1400" dirty="0">
                <a:hlinkClick r:id="rId4"/>
              </a:rPr>
              <a:t>www.worldstainless.org/Files/issf/non-image-files/PDF/Euro_Inox/RoofingTech_EN.pdf</a:t>
            </a:r>
            <a:r>
              <a:rPr lang="en-US" sz="1400" dirty="0"/>
              <a:t>   </a:t>
            </a:r>
          </a:p>
          <a:p>
            <a:pPr marL="514350" indent="-514350">
              <a:buFont typeface="+mj-lt"/>
              <a:buAutoNum type="arabicPeriod" startAt="31"/>
            </a:pPr>
            <a:r>
              <a:rPr lang="de-DE" sz="1400" dirty="0">
                <a:hlinkClick r:id="rId5"/>
              </a:rPr>
              <a:t>http://www.ametalsystems.com/RoofLifecycleCostComparison.aspx</a:t>
            </a:r>
            <a:endParaRPr lang="de-DE" sz="1400" dirty="0"/>
          </a:p>
          <a:p>
            <a:pPr marL="514350" indent="-514350">
              <a:buFont typeface="+mj-lt"/>
              <a:buAutoNum type="arabicPeriod" startAt="31"/>
            </a:pPr>
            <a:r>
              <a:rPr lang="de-DE" sz="1400" dirty="0">
                <a:hlinkClick r:id="rId6"/>
              </a:rPr>
              <a:t>http://www.metalroofing.com/v2/content/guide/costs/life-cycle-costs.cfm</a:t>
            </a:r>
            <a:endParaRPr lang="de-DE" sz="1400" dirty="0"/>
          </a:p>
          <a:p>
            <a:pPr marL="514350" indent="-514350">
              <a:buFont typeface="+mj-lt"/>
              <a:buAutoNum type="arabicPeriod" startAt="31"/>
            </a:pPr>
            <a:r>
              <a:rPr lang="de-DE" sz="1400" dirty="0">
                <a:hlinkClick r:id="rId7"/>
              </a:rPr>
              <a:t>https://www.toureiffel.paris/en</a:t>
            </a:r>
            <a:r>
              <a:rPr lang="de-DE" sz="1400" dirty="0"/>
              <a:t> </a:t>
            </a:r>
          </a:p>
          <a:p>
            <a:pPr marL="514350" indent="-514350">
              <a:buFont typeface="+mj-lt"/>
              <a:buAutoNum type="arabicPeriod" startAt="31"/>
            </a:pPr>
            <a:r>
              <a:rPr lang="de-DE" sz="1400" dirty="0">
                <a:hlinkClick r:id="rId8"/>
              </a:rPr>
              <a:t>https://en.wikipedia.org/wiki/Eiffel_Tower</a:t>
            </a:r>
            <a:endParaRPr lang="de-DE" sz="1400" dirty="0"/>
          </a:p>
          <a:p>
            <a:pPr marL="514350" indent="-514350">
              <a:buFont typeface="+mj-lt"/>
              <a:buAutoNum type="arabicPeriod" startAt="31"/>
            </a:pPr>
            <a:r>
              <a:rPr lang="de-DE" sz="1400" dirty="0">
                <a:hlinkClick r:id="rId9"/>
              </a:rPr>
              <a:t>http://corrosion-doctors.org/Landmarks/Eiffel.htm</a:t>
            </a:r>
            <a:endParaRPr lang="de-DE" sz="1400" dirty="0"/>
          </a:p>
          <a:p>
            <a:pPr marL="514350" indent="-514350">
              <a:buFont typeface="+mj-lt"/>
              <a:buAutoNum type="arabicPeriod" startAt="31"/>
            </a:pPr>
            <a:r>
              <a:rPr lang="de-DE" sz="1400" dirty="0">
                <a:hlinkClick r:id="rId10"/>
              </a:rPr>
              <a:t>http://en.wikipedia.org/wiki/Chrysler_Building#</a:t>
            </a:r>
            <a:endParaRPr lang="de-DE" sz="1400" dirty="0"/>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C. Houska. Sustainable Stainless Steel Architectural. Construction Canada, September 2008, 58-72.</a:t>
            </a:r>
          </a:p>
          <a:p>
            <a:pPr marL="514350" indent="-514350">
              <a:buFont typeface="+mj-lt"/>
              <a:buAutoNum type="arabicPeriod" startAt="31"/>
            </a:pPr>
            <a:r>
              <a:rPr lang="en-US" sz="1400" dirty="0"/>
              <a:t>Nickel Development Institute. Timeless Stainless Architecture. Reference Book Series No 11 023, 2001</a:t>
            </a:r>
          </a:p>
          <a:p>
            <a:pPr marL="514350" indent="-514350">
              <a:buFont typeface="+mj-lt"/>
              <a:buAutoNum type="arabicPeriod" startAt="31"/>
            </a:pPr>
            <a:r>
              <a:rPr lang="en-US" sz="1400" dirty="0"/>
              <a:t>G. </a:t>
            </a:r>
            <a:r>
              <a:rPr lang="en-US" sz="1400" dirty="0" err="1"/>
              <a:t>Gedge</a:t>
            </a:r>
            <a:r>
              <a:rPr lang="en-US" sz="1400" dirty="0"/>
              <a:t>. Structural uses of stainless steel — buildings and civil engineering. Journal of Constructional Steel Research 64 (2008), 1194–1198.</a:t>
            </a:r>
          </a:p>
          <a:p>
            <a:pPr marL="514350" indent="-514350">
              <a:buFont typeface="+mj-lt"/>
              <a:buAutoNum type="arabicPeriod" startAt="31"/>
            </a:pPr>
            <a:r>
              <a:rPr lang="en-GB" sz="1400" dirty="0">
                <a:hlinkClick r:id="rId11"/>
              </a:rPr>
              <a:t>http://www.metalsforbuildings.eu/</a:t>
            </a:r>
            <a:r>
              <a:rPr lang="en-GB" sz="1400" dirty="0"/>
              <a:t> </a:t>
            </a:r>
          </a:p>
          <a:p>
            <a:pPr marL="514350" indent="-514350">
              <a:buFont typeface="+mj-lt"/>
              <a:buAutoNum type="arabicPeriod" startAt="31"/>
            </a:pPr>
            <a:r>
              <a:rPr lang="fr-FR" sz="1400" dirty="0">
                <a:hlinkClick r:id="rId12"/>
              </a:rPr>
              <a:t>http://www.circle-economy.com/circular-economy/</a:t>
            </a:r>
            <a:r>
              <a:rPr lang="fr-FR" sz="1400" dirty="0"/>
              <a:t> </a:t>
            </a:r>
          </a:p>
          <a:p>
            <a:pPr marL="514350" indent="-514350">
              <a:buFont typeface="+mj-lt"/>
              <a:buAutoNum type="arabicPeriod" startAt="31"/>
            </a:pPr>
            <a:r>
              <a:rPr lang="fr-FR" sz="1400" dirty="0">
                <a:hlinkClick r:id="rId13"/>
              </a:rPr>
              <a:t>http://www.irishenvironment.com/iepedia/circular-economy/</a:t>
            </a:r>
            <a:endParaRPr lang="en-GB" sz="1400"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42</a:t>
            </a:fld>
            <a:endParaRPr lang="fr-BE"/>
          </a:p>
        </p:txBody>
      </p:sp>
    </p:spTree>
    <p:extLst>
      <p:ext uri="{BB962C8B-B14F-4D97-AF65-F5344CB8AC3E}">
        <p14:creationId xmlns:p14="http://schemas.microsoft.com/office/powerpoint/2010/main" val="2381693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r-FR" dirty="0" err="1"/>
              <a:t>Thank</a:t>
            </a:r>
            <a:r>
              <a:rPr lang="fr-FR" dirty="0"/>
              <a:t> </a:t>
            </a:r>
            <a:r>
              <a:rPr lang="fr-FR" dirty="0" err="1"/>
              <a:t>you</a:t>
            </a:r>
            <a:endParaRPr lang="fr-FR" dirty="0"/>
          </a:p>
        </p:txBody>
      </p:sp>
      <p:sp>
        <p:nvSpPr>
          <p:cNvPr id="2" name="Slide Number Placeholder 1"/>
          <p:cNvSpPr>
            <a:spLocks noGrp="1"/>
          </p:cNvSpPr>
          <p:nvPr>
            <p:ph type="sldNum" sz="quarter" idx="12"/>
          </p:nvPr>
        </p:nvSpPr>
        <p:spPr/>
        <p:txBody>
          <a:bodyPr/>
          <a:lstStyle/>
          <a:p>
            <a:fld id="{BF73EC7F-79ED-4C17-9829-92AE53B2AB65}" type="slidenum">
              <a:rPr lang="fr-BE" smtClean="0"/>
              <a:pPr/>
              <a:t>43</a:t>
            </a:fld>
            <a:endParaRPr lang="fr-BE"/>
          </a:p>
        </p:txBody>
      </p:sp>
    </p:spTree>
    <p:extLst>
      <p:ext uri="{BB962C8B-B14F-4D97-AF65-F5344CB8AC3E}">
        <p14:creationId xmlns:p14="http://schemas.microsoft.com/office/powerpoint/2010/main" val="1399802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a:t>Appendix</a:t>
            </a:r>
            <a:br>
              <a:rPr lang="fr-FR"/>
            </a:br>
            <a:r>
              <a:rPr lang="fr-FR"/>
              <a:t>Recycling of other materials</a:t>
            </a:r>
            <a:endParaRPr lang="fr-FR" dirty="0"/>
          </a:p>
        </p:txBody>
      </p:sp>
      <p:sp>
        <p:nvSpPr>
          <p:cNvPr id="6" name="Sous-titre 5"/>
          <p:cNvSpPr>
            <a:spLocks noGrp="1"/>
          </p:cNvSpPr>
          <p:nvPr>
            <p:ph type="subTitle" idx="1"/>
          </p:nvPr>
        </p:nvSpPr>
        <p:spPr/>
        <p:txBody>
          <a:bodyPr>
            <a:normAutofit fontScale="70000" lnSpcReduction="20000"/>
          </a:bodyPr>
          <a:lstStyle/>
          <a:p>
            <a:r>
              <a:rPr lang="fr-FR"/>
              <a:t>This is a complex issue</a:t>
            </a:r>
          </a:p>
          <a:p>
            <a:r>
              <a:rPr lang="fr-FR"/>
              <a:t>This aims at giving a few ideas on other materials, </a:t>
            </a:r>
          </a:p>
          <a:p>
            <a:r>
              <a:rPr lang="fr-FR"/>
              <a:t>for comparison purposes</a:t>
            </a:r>
          </a:p>
          <a:p>
            <a:r>
              <a:rPr lang="fr-FR"/>
              <a:t>Sources are indicated</a:t>
            </a:r>
          </a:p>
          <a:p>
            <a:endParaRPr lang="fr-FR" dirty="0"/>
          </a:p>
        </p:txBody>
      </p:sp>
      <p:sp>
        <p:nvSpPr>
          <p:cNvPr id="2" name="Slide Number Placeholder 1"/>
          <p:cNvSpPr>
            <a:spLocks noGrp="1"/>
          </p:cNvSpPr>
          <p:nvPr>
            <p:ph type="sldNum" sz="quarter" idx="12"/>
          </p:nvPr>
        </p:nvSpPr>
        <p:spPr/>
        <p:txBody>
          <a:bodyPr/>
          <a:lstStyle/>
          <a:p>
            <a:fld id="{BF73EC7F-79ED-4C17-9829-92AE53B2AB65}" type="slidenum">
              <a:rPr lang="fr-BE" smtClean="0"/>
              <a:pPr/>
              <a:t>44</a:t>
            </a:fld>
            <a:endParaRPr lang="fr-BE"/>
          </a:p>
        </p:txBody>
      </p:sp>
    </p:spTree>
    <p:extLst>
      <p:ext uri="{BB962C8B-B14F-4D97-AF65-F5344CB8AC3E}">
        <p14:creationId xmlns:p14="http://schemas.microsoft.com/office/powerpoint/2010/main" val="2367422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More on </a:t>
            </a:r>
            <a:r>
              <a:rPr lang="fr-FR" dirty="0" err="1"/>
              <a:t>recycling</a:t>
            </a:r>
            <a:r>
              <a:rPr lang="fr-FR" dirty="0"/>
              <a:t>: </a:t>
            </a:r>
            <a:r>
              <a:rPr lang="fr-FR" dirty="0" err="1"/>
              <a:t>Cement</a:t>
            </a:r>
            <a:r>
              <a:rPr lang="fr-FR" dirty="0"/>
              <a:t> and </a:t>
            </a:r>
            <a:r>
              <a:rPr lang="fr-FR" dirty="0" err="1"/>
              <a:t>Concrete</a:t>
            </a:r>
            <a:endParaRPr lang="fr-FR" dirty="0"/>
          </a:p>
        </p:txBody>
      </p:sp>
      <p:sp>
        <p:nvSpPr>
          <p:cNvPr id="3" name="Content Placeholder 2"/>
          <p:cNvSpPr>
            <a:spLocks noGrp="1"/>
          </p:cNvSpPr>
          <p:nvPr>
            <p:ph idx="1"/>
          </p:nvPr>
        </p:nvSpPr>
        <p:spPr>
          <a:xfrm>
            <a:off x="457200" y="1600200"/>
            <a:ext cx="8229600" cy="3340968"/>
          </a:xfrm>
        </p:spPr>
        <p:txBody>
          <a:bodyPr>
            <a:normAutofit fontScale="92500" lnSpcReduction="10000"/>
          </a:bodyPr>
          <a:lstStyle/>
          <a:p>
            <a:pPr marL="0" indent="0" algn="just">
              <a:buNone/>
            </a:pPr>
            <a:r>
              <a:rPr lang="fr-FR" sz="1600" dirty="0">
                <a:hlinkClick r:id="rId3"/>
              </a:rPr>
              <a:t>www.wbcsdservers.org/wbcsdpublications/cd_files/datas/business-solutions/cement/pdf/CSI-RecyclingConcrete-FullReport.pdf</a:t>
            </a:r>
            <a:r>
              <a:rPr lang="fr-FR" sz="1600" dirty="0"/>
              <a:t> </a:t>
            </a:r>
          </a:p>
          <a:p>
            <a:pPr algn="just"/>
            <a:endParaRPr lang="fr-FR" sz="1600" dirty="0"/>
          </a:p>
          <a:p>
            <a:pPr algn="just"/>
            <a:r>
              <a:rPr lang="fr-FR" sz="1600" dirty="0"/>
              <a:t>20% maximum of </a:t>
            </a:r>
            <a:r>
              <a:rPr lang="fr-FR" sz="1600" dirty="0" err="1"/>
              <a:t>crushed</a:t>
            </a:r>
            <a:r>
              <a:rPr lang="fr-FR" sz="1600" dirty="0"/>
              <a:t> </a:t>
            </a:r>
            <a:r>
              <a:rPr lang="fr-FR" sz="1600" dirty="0" err="1"/>
              <a:t>concrete</a:t>
            </a:r>
            <a:r>
              <a:rPr lang="fr-FR" sz="1600" dirty="0"/>
              <a:t> </a:t>
            </a:r>
            <a:r>
              <a:rPr lang="fr-FR" sz="1600" dirty="0" err="1"/>
              <a:t>can</a:t>
            </a:r>
            <a:r>
              <a:rPr lang="fr-FR" sz="1600" dirty="0"/>
              <a:t> </a:t>
            </a:r>
            <a:r>
              <a:rPr lang="fr-FR" sz="1600" dirty="0" err="1"/>
              <a:t>be</a:t>
            </a:r>
            <a:r>
              <a:rPr lang="fr-FR" sz="1600" dirty="0"/>
              <a:t> </a:t>
            </a:r>
            <a:r>
              <a:rPr lang="fr-FR" sz="1600" dirty="0" err="1"/>
              <a:t>used</a:t>
            </a:r>
            <a:r>
              <a:rPr lang="fr-FR" sz="1600" dirty="0"/>
              <a:t> in new </a:t>
            </a:r>
            <a:r>
              <a:rPr lang="fr-FR" sz="1600" dirty="0" err="1"/>
              <a:t>concrete</a:t>
            </a:r>
            <a:r>
              <a:rPr lang="fr-FR" sz="1600" dirty="0"/>
              <a:t>. </a:t>
            </a:r>
          </a:p>
          <a:p>
            <a:pPr lvl="1" algn="just"/>
            <a:r>
              <a:rPr lang="fr-FR" sz="1400" dirty="0"/>
              <a:t>as </a:t>
            </a:r>
            <a:r>
              <a:rPr lang="fr-FR" sz="1400" dirty="0" err="1"/>
              <a:t>aggregates</a:t>
            </a:r>
            <a:r>
              <a:rPr lang="fr-FR" sz="1400" dirty="0"/>
              <a:t> </a:t>
            </a:r>
            <a:r>
              <a:rPr lang="fr-FR" sz="1400" dirty="0" err="1"/>
              <a:t>only</a:t>
            </a:r>
            <a:r>
              <a:rPr lang="fr-FR" sz="1400" dirty="0"/>
              <a:t>, not as </a:t>
            </a:r>
            <a:r>
              <a:rPr lang="fr-FR" sz="1400" dirty="0" err="1"/>
              <a:t>cement</a:t>
            </a:r>
            <a:endParaRPr lang="fr-FR" sz="1400" dirty="0"/>
          </a:p>
          <a:p>
            <a:pPr lvl="1" algn="just"/>
            <a:r>
              <a:rPr lang="fr-FR" sz="1400" dirty="0"/>
              <a:t>the </a:t>
            </a:r>
            <a:r>
              <a:rPr lang="fr-FR" sz="1400" dirty="0" err="1"/>
              <a:t>concrete</a:t>
            </a:r>
            <a:r>
              <a:rPr lang="fr-FR" sz="1400" dirty="0"/>
              <a:t> </a:t>
            </a:r>
            <a:r>
              <a:rPr lang="fr-FR" sz="1400" dirty="0" err="1"/>
              <a:t>thus</a:t>
            </a:r>
            <a:r>
              <a:rPr lang="fr-FR" sz="1400" dirty="0"/>
              <a:t> </a:t>
            </a:r>
            <a:r>
              <a:rPr lang="fr-FR" sz="1400" dirty="0" err="1"/>
              <a:t>produced</a:t>
            </a:r>
            <a:r>
              <a:rPr lang="fr-FR" sz="1400" dirty="0"/>
              <a:t> </a:t>
            </a:r>
            <a:r>
              <a:rPr lang="fr-FR" sz="1400" dirty="0" err="1"/>
              <a:t>is</a:t>
            </a:r>
            <a:r>
              <a:rPr lang="fr-FR" sz="1400" dirty="0"/>
              <a:t> a </a:t>
            </a:r>
            <a:r>
              <a:rPr lang="fr-FR" sz="1400" dirty="0" err="1"/>
              <a:t>lower</a:t>
            </a:r>
            <a:r>
              <a:rPr lang="fr-FR" sz="1400" dirty="0"/>
              <a:t> </a:t>
            </a:r>
            <a:r>
              <a:rPr lang="fr-FR" sz="1400" dirty="0" err="1"/>
              <a:t>quality</a:t>
            </a:r>
            <a:r>
              <a:rPr lang="fr-FR" sz="1400" dirty="0"/>
              <a:t> </a:t>
            </a:r>
            <a:r>
              <a:rPr lang="fr-FR" sz="1400" dirty="0" err="1"/>
              <a:t>product</a:t>
            </a:r>
            <a:r>
              <a:rPr lang="fr-FR" sz="1400" dirty="0"/>
              <a:t>, not </a:t>
            </a:r>
            <a:r>
              <a:rPr lang="fr-FR" sz="1400" dirty="0" err="1"/>
              <a:t>suitable</a:t>
            </a:r>
            <a:r>
              <a:rPr lang="fr-FR" sz="1400" dirty="0"/>
              <a:t> for all applications</a:t>
            </a:r>
          </a:p>
          <a:p>
            <a:pPr algn="just"/>
            <a:r>
              <a:rPr lang="fr-FR" sz="1600" dirty="0"/>
              <a:t>It </a:t>
            </a:r>
            <a:r>
              <a:rPr lang="fr-FR" sz="1600" dirty="0" err="1"/>
              <a:t>seems</a:t>
            </a:r>
            <a:r>
              <a:rPr lang="fr-FR" sz="1600" dirty="0"/>
              <a:t> </a:t>
            </a:r>
            <a:r>
              <a:rPr lang="fr-FR" sz="1600" dirty="0" err="1"/>
              <a:t>that</a:t>
            </a:r>
            <a:r>
              <a:rPr lang="fr-FR" sz="1600" dirty="0"/>
              <a:t> </a:t>
            </a:r>
            <a:r>
              <a:rPr lang="fr-FR" sz="1600" dirty="0" err="1"/>
              <a:t>most</a:t>
            </a:r>
            <a:r>
              <a:rPr lang="fr-FR" sz="1600" dirty="0"/>
              <a:t> of  the </a:t>
            </a:r>
            <a:r>
              <a:rPr lang="fr-FR" sz="1600" dirty="0" err="1"/>
              <a:t>concrete</a:t>
            </a:r>
            <a:r>
              <a:rPr lang="fr-FR" sz="1600" dirty="0"/>
              <a:t> </a:t>
            </a:r>
            <a:r>
              <a:rPr lang="fr-FR" sz="1600" dirty="0" err="1"/>
              <a:t>after</a:t>
            </a:r>
            <a:r>
              <a:rPr lang="fr-FR" sz="1600" dirty="0"/>
              <a:t> </a:t>
            </a:r>
            <a:r>
              <a:rPr lang="fr-FR" sz="1600" dirty="0" err="1"/>
              <a:t>demolition</a:t>
            </a:r>
            <a:r>
              <a:rPr lang="fr-FR" sz="1600" dirty="0"/>
              <a:t> </a:t>
            </a:r>
            <a:r>
              <a:rPr lang="fr-FR" sz="1600" dirty="0" err="1"/>
              <a:t>goes</a:t>
            </a:r>
            <a:r>
              <a:rPr lang="fr-FR" sz="1600" dirty="0"/>
              <a:t> </a:t>
            </a:r>
            <a:r>
              <a:rPr lang="fr-FR" sz="1600" dirty="0" err="1"/>
              <a:t>into</a:t>
            </a:r>
            <a:r>
              <a:rPr lang="fr-FR" sz="1600" dirty="0"/>
              <a:t> road </a:t>
            </a:r>
            <a:r>
              <a:rPr lang="fr-FR" sz="1600" dirty="0" err="1"/>
              <a:t>beds</a:t>
            </a:r>
            <a:r>
              <a:rPr lang="fr-FR" sz="1600" dirty="0"/>
              <a:t> and </a:t>
            </a:r>
            <a:r>
              <a:rPr lang="fr-FR" sz="1600" dirty="0" err="1"/>
              <a:t>landfill</a:t>
            </a:r>
            <a:r>
              <a:rPr lang="fr-FR" sz="1600" dirty="0"/>
              <a:t> (no </a:t>
            </a:r>
            <a:r>
              <a:rPr lang="fr-FR" sz="1600" dirty="0" err="1"/>
              <a:t>detailed</a:t>
            </a:r>
            <a:r>
              <a:rPr lang="fr-FR" sz="1600" dirty="0"/>
              <a:t> figures are </a:t>
            </a:r>
            <a:r>
              <a:rPr lang="fr-FR" sz="1600" dirty="0" err="1"/>
              <a:t>available</a:t>
            </a:r>
            <a:r>
              <a:rPr lang="fr-FR" sz="1600" dirty="0"/>
              <a:t>)</a:t>
            </a:r>
          </a:p>
          <a:p>
            <a:pPr algn="just"/>
            <a:r>
              <a:rPr lang="fr-FR" sz="1600" dirty="0" err="1"/>
              <a:t>Crushing</a:t>
            </a:r>
            <a:r>
              <a:rPr lang="fr-FR" sz="1600" dirty="0"/>
              <a:t> </a:t>
            </a:r>
            <a:r>
              <a:rPr lang="fr-FR" sz="1600" dirty="0" err="1"/>
              <a:t>old</a:t>
            </a:r>
            <a:r>
              <a:rPr lang="fr-FR" sz="1600" dirty="0"/>
              <a:t> </a:t>
            </a:r>
            <a:r>
              <a:rPr lang="fr-FR" sz="1600" dirty="0" err="1"/>
              <a:t>concrete</a:t>
            </a:r>
            <a:r>
              <a:rPr lang="fr-FR" sz="1600" dirty="0"/>
              <a:t> and transportation are the main </a:t>
            </a:r>
            <a:r>
              <a:rPr lang="fr-FR" sz="1600" dirty="0" err="1"/>
              <a:t>operations</a:t>
            </a:r>
            <a:r>
              <a:rPr lang="fr-FR" sz="1600" dirty="0"/>
              <a:t> in </a:t>
            </a:r>
            <a:r>
              <a:rPr lang="fr-FR" sz="1600" dirty="0" err="1"/>
              <a:t>recycling</a:t>
            </a:r>
            <a:r>
              <a:rPr lang="fr-FR" sz="1600" dirty="0"/>
              <a:t>, to </a:t>
            </a:r>
            <a:r>
              <a:rPr lang="fr-FR" sz="1600" dirty="0" err="1"/>
              <a:t>be</a:t>
            </a:r>
            <a:r>
              <a:rPr lang="fr-FR" sz="1600" dirty="0"/>
              <a:t> </a:t>
            </a:r>
            <a:r>
              <a:rPr lang="fr-FR" sz="1600" dirty="0" err="1"/>
              <a:t>compared</a:t>
            </a:r>
            <a:r>
              <a:rPr lang="fr-FR" sz="1600" dirty="0"/>
              <a:t> </a:t>
            </a:r>
            <a:r>
              <a:rPr lang="fr-FR" sz="1600" dirty="0" err="1"/>
              <a:t>with</a:t>
            </a:r>
            <a:r>
              <a:rPr lang="fr-FR" sz="1600" dirty="0"/>
              <a:t> </a:t>
            </a:r>
            <a:r>
              <a:rPr lang="fr-FR" sz="1600" dirty="0" err="1"/>
              <a:t>getting</a:t>
            </a:r>
            <a:r>
              <a:rPr lang="fr-FR" sz="1600" dirty="0"/>
              <a:t> </a:t>
            </a:r>
            <a:r>
              <a:rPr lang="fr-FR" sz="1600" dirty="0" err="1"/>
              <a:t>aggregates</a:t>
            </a:r>
            <a:r>
              <a:rPr lang="fr-FR" sz="1600" dirty="0"/>
              <a:t> </a:t>
            </a:r>
            <a:r>
              <a:rPr lang="fr-FR" sz="1600" dirty="0" err="1"/>
              <a:t>locally</a:t>
            </a:r>
            <a:r>
              <a:rPr lang="fr-FR" sz="1600" dirty="0"/>
              <a:t>.</a:t>
            </a:r>
          </a:p>
          <a:p>
            <a:pPr algn="just"/>
            <a:r>
              <a:rPr lang="fr-FR" sz="1600" dirty="0"/>
              <a:t>0verall, </a:t>
            </a:r>
            <a:r>
              <a:rPr lang="fr-FR" sz="1600" dirty="0" err="1"/>
              <a:t>recycling</a:t>
            </a:r>
            <a:r>
              <a:rPr lang="fr-FR" sz="1600" dirty="0"/>
              <a:t> </a:t>
            </a:r>
            <a:r>
              <a:rPr lang="fr-FR" sz="1600" dirty="0" err="1"/>
              <a:t>involves</a:t>
            </a:r>
            <a:r>
              <a:rPr lang="fr-FR" sz="1600" dirty="0"/>
              <a:t> </a:t>
            </a:r>
            <a:r>
              <a:rPr lang="fr-FR" sz="1600" dirty="0" err="1"/>
              <a:t>everytime</a:t>
            </a:r>
            <a:r>
              <a:rPr lang="fr-FR" sz="1600" dirty="0"/>
              <a:t> </a:t>
            </a:r>
            <a:r>
              <a:rPr lang="fr-FR" sz="1600" dirty="0" err="1"/>
              <a:t>downcycling</a:t>
            </a:r>
            <a:r>
              <a:rPr lang="fr-FR" sz="1600" dirty="0"/>
              <a:t>.</a:t>
            </a:r>
          </a:p>
          <a:p>
            <a:pPr algn="just"/>
            <a:r>
              <a:rPr lang="fr-FR" sz="1600" dirty="0" err="1"/>
              <a:t>Re-using</a:t>
            </a:r>
            <a:r>
              <a:rPr lang="fr-FR" sz="1600" dirty="0"/>
              <a:t> </a:t>
            </a:r>
            <a:r>
              <a:rPr lang="fr-FR" sz="1600" dirty="0" err="1"/>
              <a:t>concrete</a:t>
            </a:r>
            <a:r>
              <a:rPr lang="fr-FR" sz="1600" dirty="0"/>
              <a:t> as blocks </a:t>
            </a:r>
            <a:r>
              <a:rPr lang="fr-FR" sz="1600" dirty="0" err="1"/>
              <a:t>after</a:t>
            </a:r>
            <a:r>
              <a:rPr lang="fr-FR" sz="1600" dirty="0"/>
              <a:t> </a:t>
            </a:r>
            <a:r>
              <a:rPr lang="fr-FR" sz="1600" dirty="0" err="1"/>
              <a:t>demolition</a:t>
            </a:r>
            <a:r>
              <a:rPr lang="fr-FR" sz="1600" dirty="0"/>
              <a:t> </a:t>
            </a:r>
            <a:r>
              <a:rPr lang="fr-FR" sz="1600" dirty="0" err="1"/>
              <a:t>is</a:t>
            </a:r>
            <a:r>
              <a:rPr lang="fr-FR" sz="1600" dirty="0"/>
              <a:t> </a:t>
            </a:r>
            <a:r>
              <a:rPr lang="fr-FR" sz="1600" dirty="0" err="1"/>
              <a:t>only</a:t>
            </a:r>
            <a:r>
              <a:rPr lang="fr-FR" sz="1600" dirty="0"/>
              <a:t> marginal </a:t>
            </a:r>
            <a:r>
              <a:rPr lang="fr-FR" sz="1600" dirty="0" err="1"/>
              <a:t>today</a:t>
            </a:r>
            <a:r>
              <a:rPr lang="fr-FR" sz="1600" dirty="0"/>
              <a:t>, but </a:t>
            </a:r>
            <a:r>
              <a:rPr lang="fr-FR" sz="1600" dirty="0" err="1"/>
              <a:t>could</a:t>
            </a:r>
            <a:r>
              <a:rPr lang="fr-FR" sz="1600" dirty="0"/>
              <a:t> </a:t>
            </a:r>
            <a:r>
              <a:rPr lang="fr-FR" sz="1600" dirty="0" err="1"/>
              <a:t>provide</a:t>
            </a:r>
            <a:r>
              <a:rPr lang="fr-FR" sz="1600" dirty="0"/>
              <a:t> the </a:t>
            </a:r>
            <a:r>
              <a:rPr lang="fr-FR" sz="1600" dirty="0" err="1"/>
              <a:t>shortest</a:t>
            </a:r>
            <a:r>
              <a:rPr lang="fr-FR" sz="1600" dirty="0"/>
              <a:t> route to </a:t>
            </a:r>
            <a:r>
              <a:rPr lang="fr-FR" sz="1600" dirty="0" err="1"/>
              <a:t>re-use</a:t>
            </a:r>
            <a:r>
              <a:rPr lang="fr-FR" sz="1600" dirty="0"/>
              <a:t> </a:t>
            </a:r>
            <a:r>
              <a:rPr lang="fr-FR" sz="1600" dirty="0" err="1"/>
              <a:t>without</a:t>
            </a:r>
            <a:r>
              <a:rPr lang="fr-FR" sz="1600" dirty="0"/>
              <a:t> </a:t>
            </a:r>
            <a:r>
              <a:rPr lang="fr-FR" sz="1600" dirty="0" err="1"/>
              <a:t>downcycling</a:t>
            </a:r>
            <a:r>
              <a:rPr lang="fr-FR" sz="1600" dirty="0"/>
              <a:t>. Not </a:t>
            </a:r>
            <a:r>
              <a:rPr lang="fr-FR" sz="1600" dirty="0" err="1"/>
              <a:t>easy</a:t>
            </a:r>
            <a:r>
              <a:rPr lang="fr-FR" sz="1600" dirty="0"/>
              <a:t> to </a:t>
            </a:r>
            <a:r>
              <a:rPr lang="fr-FR" sz="1600" dirty="0" err="1"/>
              <a:t>implement</a:t>
            </a:r>
            <a:r>
              <a:rPr lang="fr-FR" sz="1600" dirty="0"/>
              <a:t>, </a:t>
            </a:r>
            <a:r>
              <a:rPr lang="fr-FR" sz="1600" dirty="0" err="1"/>
              <a:t>though</a:t>
            </a:r>
            <a:r>
              <a:rPr lang="fr-FR" sz="1600" dirty="0"/>
              <a:t>!</a:t>
            </a:r>
          </a:p>
        </p:txBody>
      </p:sp>
      <p:sp>
        <p:nvSpPr>
          <p:cNvPr id="4" name="Slide Number Placeholder 3"/>
          <p:cNvSpPr>
            <a:spLocks noGrp="1"/>
          </p:cNvSpPr>
          <p:nvPr>
            <p:ph type="sldNum" sz="quarter" idx="12"/>
          </p:nvPr>
        </p:nvSpPr>
        <p:spPr/>
        <p:txBody>
          <a:bodyPr/>
          <a:lstStyle/>
          <a:p>
            <a:fld id="{BF73EC7F-79ED-4C17-9829-92AE53B2AB65}" type="slidenum">
              <a:rPr lang="fr-BE" smtClean="0"/>
              <a:pPr/>
              <a:t>45</a:t>
            </a:fld>
            <a:endParaRPr lang="fr-BE"/>
          </a:p>
        </p:txBody>
      </p:sp>
    </p:spTree>
    <p:extLst>
      <p:ext uri="{BB962C8B-B14F-4D97-AF65-F5344CB8AC3E}">
        <p14:creationId xmlns:p14="http://schemas.microsoft.com/office/powerpoint/2010/main" val="3633957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More on </a:t>
            </a:r>
            <a:r>
              <a:rPr lang="fr-FR" dirty="0" err="1"/>
              <a:t>recycling</a:t>
            </a:r>
            <a:r>
              <a:rPr lang="fr-FR" dirty="0"/>
              <a:t>: plastics</a:t>
            </a:r>
          </a:p>
        </p:txBody>
      </p:sp>
      <p:sp>
        <p:nvSpPr>
          <p:cNvPr id="3" name="Espace réservé du contenu 2"/>
          <p:cNvSpPr>
            <a:spLocks noGrp="1"/>
          </p:cNvSpPr>
          <p:nvPr>
            <p:ph idx="1"/>
          </p:nvPr>
        </p:nvSpPr>
        <p:spPr/>
        <p:txBody>
          <a:bodyPr>
            <a:normAutofit/>
          </a:bodyPr>
          <a:lstStyle/>
          <a:p>
            <a:pPr marL="0" indent="0" algn="just">
              <a:buNone/>
            </a:pPr>
            <a:r>
              <a:rPr lang="fr-FR" sz="1400" dirty="0">
                <a:hlinkClick r:id="rId3"/>
              </a:rPr>
              <a:t>http://www-g.eng.cam.ac.uk/impee/?section=topics&amp;topic=RecyclePlastics&amp;page=materials</a:t>
            </a:r>
            <a:r>
              <a:rPr lang="fr-FR" sz="1400" dirty="0"/>
              <a:t> </a:t>
            </a:r>
          </a:p>
          <a:p>
            <a:pPr algn="just"/>
            <a:endParaRPr lang="fr-FR" sz="1600" dirty="0"/>
          </a:p>
          <a:p>
            <a:pPr algn="just"/>
            <a:r>
              <a:rPr lang="en-US" altLang="fr-FR" sz="1800" dirty="0">
                <a:solidFill>
                  <a:srgbClr val="00B050"/>
                </a:solidFill>
              </a:rPr>
              <a:t>In-house scrap </a:t>
            </a:r>
            <a:r>
              <a:rPr lang="en-US" altLang="fr-FR" sz="1800" dirty="0"/>
              <a:t>(generated at the source of production) is near-100% recycled already</a:t>
            </a:r>
          </a:p>
          <a:p>
            <a:pPr algn="just"/>
            <a:r>
              <a:rPr lang="en-US" altLang="fr-FR" sz="1800" dirty="0">
                <a:solidFill>
                  <a:srgbClr val="00B050"/>
                </a:solidFill>
              </a:rPr>
              <a:t>Recycling of used plastics </a:t>
            </a:r>
            <a:r>
              <a:rPr lang="en-US" altLang="fr-FR" sz="1800" dirty="0"/>
              <a:t>is a big problem</a:t>
            </a:r>
            <a:r>
              <a:rPr lang="en-US" altLang="fr-FR" sz="1600" dirty="0"/>
              <a:t>:</a:t>
            </a:r>
            <a:endParaRPr lang="fr-FR" sz="1600" dirty="0"/>
          </a:p>
          <a:p>
            <a:pPr lvl="1" algn="just"/>
            <a:r>
              <a:rPr lang="en-US" altLang="fr-FR" sz="1600" dirty="0"/>
              <a:t>Collection is time-intensive, so expensive</a:t>
            </a:r>
          </a:p>
          <a:p>
            <a:pPr lvl="1" algn="just"/>
            <a:r>
              <a:rPr lang="en-US" altLang="fr-FR" sz="1600" dirty="0"/>
              <a:t>Sorting of mixed plastic waste is difficult – contamination is inevitable.</a:t>
            </a:r>
          </a:p>
          <a:p>
            <a:pPr lvl="1" algn="just"/>
            <a:r>
              <a:rPr lang="en-US" altLang="fr-FR" sz="1600" dirty="0"/>
              <a:t>Removing labels, print, all but impossible at 100% success rate</a:t>
            </a:r>
          </a:p>
          <a:p>
            <a:pPr lvl="1" algn="just"/>
            <a:r>
              <a:rPr lang="en-US" altLang="fr-FR" sz="1600" dirty="0"/>
              <a:t>Contamination of any sort compromises re-use in “hi-tech” applications </a:t>
            </a:r>
            <a:endParaRPr lang="fr-FR" sz="1600" dirty="0"/>
          </a:p>
          <a:p>
            <a:pPr marL="0" lvl="0" indent="0" algn="just">
              <a:buNone/>
            </a:pPr>
            <a:r>
              <a:rPr lang="fr-FR" sz="1600" dirty="0"/>
              <a:t>		=&gt;</a:t>
            </a:r>
            <a:r>
              <a:rPr lang="en-US" sz="1600" dirty="0"/>
              <a:t> recycled </a:t>
            </a:r>
            <a:r>
              <a:rPr lang="en-US" altLang="fr-FR" sz="1600" dirty="0"/>
              <a:t>plastic (apart from in-house) is reused in lower-			grade applications (</a:t>
            </a:r>
            <a:r>
              <a:rPr lang="en-US" altLang="fr-FR" sz="1600" dirty="0" err="1"/>
              <a:t>downcycling</a:t>
            </a:r>
            <a:r>
              <a:rPr lang="en-US" altLang="fr-FR" sz="1600" dirty="0"/>
              <a:t>): PET: cheap carpets, fleeces; PE and PP: 		block board, park benches.</a:t>
            </a:r>
          </a:p>
          <a:p>
            <a:pPr marL="0" lvl="0" indent="0" algn="just">
              <a:buNone/>
            </a:pPr>
            <a:r>
              <a:rPr lang="en-US" altLang="fr-FR" sz="1600" dirty="0"/>
              <a:t>		=&gt; and/or will be eventually burned or worse landfilled or 			even worse left floating on oceans.</a:t>
            </a:r>
            <a:endParaRPr lang="fr-FR" sz="1600" dirty="0"/>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46</a:t>
            </a:fld>
            <a:endParaRPr lang="fr-BE"/>
          </a:p>
        </p:txBody>
      </p:sp>
    </p:spTree>
    <p:extLst>
      <p:ext uri="{BB962C8B-B14F-4D97-AF65-F5344CB8AC3E}">
        <p14:creationId xmlns:p14="http://schemas.microsoft.com/office/powerpoint/2010/main" val="21115479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More on </a:t>
            </a:r>
            <a:r>
              <a:rPr lang="fr-FR"/>
              <a:t>recycling</a:t>
            </a:r>
            <a:r>
              <a:rPr lang="fr-FR" dirty="0"/>
              <a:t>: Wood (</a:t>
            </a:r>
            <a:r>
              <a:rPr lang="fr-FR" dirty="0" err="1"/>
              <a:t>from</a:t>
            </a:r>
            <a:r>
              <a:rPr lang="fr-FR" dirty="0"/>
              <a:t> ABC*)</a:t>
            </a:r>
          </a:p>
        </p:txBody>
      </p:sp>
      <p:sp>
        <p:nvSpPr>
          <p:cNvPr id="3" name="Espace réservé du contenu 2"/>
          <p:cNvSpPr>
            <a:spLocks noGrp="1"/>
          </p:cNvSpPr>
          <p:nvPr>
            <p:ph idx="1"/>
          </p:nvPr>
        </p:nvSpPr>
        <p:spPr>
          <a:xfrm>
            <a:off x="457200" y="1340768"/>
            <a:ext cx="8229600" cy="5400600"/>
          </a:xfrm>
        </p:spPr>
        <p:txBody>
          <a:bodyPr>
            <a:noAutofit/>
          </a:bodyPr>
          <a:lstStyle/>
          <a:p>
            <a:pPr algn="just"/>
            <a:r>
              <a:rPr lang="fr-FR" sz="1400" dirty="0"/>
              <a:t>The best </a:t>
            </a:r>
            <a:r>
              <a:rPr lang="fr-FR" sz="1400" dirty="0" err="1"/>
              <a:t>recycling</a:t>
            </a:r>
            <a:r>
              <a:rPr lang="fr-FR" sz="1400" dirty="0"/>
              <a:t> option </a:t>
            </a:r>
            <a:r>
              <a:rPr lang="fr-FR" sz="1400" dirty="0" err="1"/>
              <a:t>is</a:t>
            </a:r>
            <a:r>
              <a:rPr lang="fr-FR" sz="1400" dirty="0"/>
              <a:t>, of course, to </a:t>
            </a:r>
            <a:r>
              <a:rPr lang="fr-FR" sz="1400" dirty="0" err="1"/>
              <a:t>re-use</a:t>
            </a:r>
            <a:r>
              <a:rPr lang="fr-FR" sz="1400" dirty="0"/>
              <a:t> </a:t>
            </a:r>
            <a:r>
              <a:rPr lang="fr-FR" sz="1400" dirty="0" err="1"/>
              <a:t>it</a:t>
            </a:r>
            <a:r>
              <a:rPr lang="fr-FR" sz="1400" dirty="0"/>
              <a:t>.  It </a:t>
            </a:r>
            <a:r>
              <a:rPr lang="fr-FR" sz="1400" dirty="0" err="1"/>
              <a:t>appears</a:t>
            </a:r>
            <a:r>
              <a:rPr lang="fr-FR" sz="1400" dirty="0"/>
              <a:t> </a:t>
            </a:r>
            <a:r>
              <a:rPr lang="fr-FR" sz="1400" dirty="0" err="1"/>
              <a:t>that</a:t>
            </a:r>
            <a:r>
              <a:rPr lang="fr-FR" sz="1400" dirty="0"/>
              <a:t> </a:t>
            </a:r>
            <a:r>
              <a:rPr lang="fr-FR" sz="1400" dirty="0" err="1"/>
              <a:t>there</a:t>
            </a:r>
            <a:r>
              <a:rPr lang="fr-FR" sz="1400" dirty="0"/>
              <a:t> </a:t>
            </a:r>
            <a:r>
              <a:rPr lang="fr-FR" sz="1400" dirty="0" err="1"/>
              <a:t>is</a:t>
            </a:r>
            <a:r>
              <a:rPr lang="fr-FR" sz="1400" dirty="0"/>
              <a:t>  a lot of effort </a:t>
            </a:r>
            <a:r>
              <a:rPr lang="fr-FR" sz="1400" dirty="0" err="1"/>
              <a:t>going</a:t>
            </a:r>
            <a:r>
              <a:rPr lang="fr-FR" sz="1400" dirty="0"/>
              <a:t> on to </a:t>
            </a:r>
            <a:r>
              <a:rPr lang="fr-FR" sz="1400" dirty="0" err="1"/>
              <a:t>collect</a:t>
            </a:r>
            <a:r>
              <a:rPr lang="fr-FR" sz="1400" dirty="0"/>
              <a:t>, </a:t>
            </a:r>
            <a:r>
              <a:rPr lang="fr-FR" sz="1400" dirty="0" err="1"/>
              <a:t>recondition</a:t>
            </a:r>
            <a:r>
              <a:rPr lang="fr-FR" sz="1400" dirty="0"/>
              <a:t> and </a:t>
            </a:r>
            <a:r>
              <a:rPr lang="fr-FR" sz="1400" dirty="0" err="1"/>
              <a:t>re</a:t>
            </a:r>
            <a:r>
              <a:rPr lang="fr-FR" sz="1400" dirty="0"/>
              <a:t>-manufacture </a:t>
            </a:r>
            <a:r>
              <a:rPr lang="fr-FR" sz="1400" dirty="0" err="1"/>
              <a:t>timber</a:t>
            </a:r>
            <a:r>
              <a:rPr lang="fr-FR" sz="1400" dirty="0"/>
              <a:t> and </a:t>
            </a:r>
            <a:r>
              <a:rPr lang="fr-FR" sz="1400" dirty="0" err="1"/>
              <a:t>other</a:t>
            </a:r>
            <a:r>
              <a:rPr lang="fr-FR" sz="1400" dirty="0"/>
              <a:t> </a:t>
            </a:r>
            <a:r>
              <a:rPr lang="fr-FR" sz="1400" dirty="0" err="1"/>
              <a:t>wood</a:t>
            </a:r>
            <a:r>
              <a:rPr lang="fr-FR" sz="1400" dirty="0"/>
              <a:t> </a:t>
            </a:r>
            <a:r>
              <a:rPr lang="fr-FR" sz="1400" dirty="0" err="1"/>
              <a:t>products</a:t>
            </a:r>
            <a:r>
              <a:rPr lang="fr-FR" sz="1400" dirty="0"/>
              <a:t>. How </a:t>
            </a:r>
            <a:r>
              <a:rPr lang="fr-FR" sz="1400" dirty="0" err="1"/>
              <a:t>much</a:t>
            </a:r>
            <a:r>
              <a:rPr lang="fr-FR" sz="1400" dirty="0"/>
              <a:t> </a:t>
            </a:r>
            <a:r>
              <a:rPr lang="fr-FR" sz="1400" dirty="0" err="1"/>
              <a:t>is</a:t>
            </a:r>
            <a:r>
              <a:rPr lang="fr-FR" sz="1400" dirty="0"/>
              <a:t> </a:t>
            </a:r>
            <a:r>
              <a:rPr lang="fr-FR" sz="1400" dirty="0" err="1"/>
              <a:t>re-used</a:t>
            </a:r>
            <a:r>
              <a:rPr lang="fr-FR" sz="1400" dirty="0"/>
              <a:t> </a:t>
            </a:r>
            <a:r>
              <a:rPr lang="fr-FR" sz="1400" dirty="0" err="1"/>
              <a:t>is</a:t>
            </a:r>
            <a:r>
              <a:rPr lang="fr-FR" sz="1400" dirty="0"/>
              <a:t> not </a:t>
            </a:r>
            <a:r>
              <a:rPr lang="fr-FR" sz="1400" dirty="0" err="1"/>
              <a:t>clear</a:t>
            </a:r>
            <a:r>
              <a:rPr lang="fr-FR" sz="1400" dirty="0"/>
              <a:t>.</a:t>
            </a:r>
          </a:p>
          <a:p>
            <a:pPr algn="just"/>
            <a:r>
              <a:rPr lang="fr-FR" sz="1400" dirty="0" err="1"/>
              <a:t>Untreated</a:t>
            </a:r>
            <a:r>
              <a:rPr lang="fr-FR" sz="1400" dirty="0"/>
              <a:t> </a:t>
            </a:r>
            <a:r>
              <a:rPr lang="fr-FR" sz="1400" dirty="0" err="1"/>
              <a:t>timber</a:t>
            </a:r>
            <a:r>
              <a:rPr lang="fr-FR" sz="1400" dirty="0"/>
              <a:t> and </a:t>
            </a:r>
            <a:r>
              <a:rPr lang="fr-FR" sz="1400" dirty="0" err="1"/>
              <a:t>wood</a:t>
            </a:r>
            <a:r>
              <a:rPr lang="fr-FR" sz="1400" dirty="0"/>
              <a:t> has </a:t>
            </a:r>
            <a:r>
              <a:rPr lang="fr-FR" sz="1400" dirty="0" err="1"/>
              <a:t>found</a:t>
            </a:r>
            <a:r>
              <a:rPr lang="fr-FR" sz="1400" dirty="0"/>
              <a:t> an </a:t>
            </a:r>
            <a:r>
              <a:rPr lang="fr-FR" sz="1400" dirty="0" err="1"/>
              <a:t>increasing</a:t>
            </a:r>
            <a:r>
              <a:rPr lang="fr-FR" sz="1400" dirty="0"/>
              <a:t> </a:t>
            </a:r>
            <a:r>
              <a:rPr lang="fr-FR" sz="1400" dirty="0" err="1"/>
              <a:t>number</a:t>
            </a:r>
            <a:r>
              <a:rPr lang="fr-FR" sz="1400" dirty="0"/>
              <a:t> of new uses: </a:t>
            </a:r>
            <a:r>
              <a:rPr lang="en-US" sz="1400" dirty="0"/>
              <a:t> land and horticultural products, animal beddings, equestrian arena surfaces …</a:t>
            </a:r>
          </a:p>
          <a:p>
            <a:pPr algn="just"/>
            <a:r>
              <a:rPr lang="fr-FR" sz="1400" dirty="0" err="1"/>
              <a:t>Treated</a:t>
            </a:r>
            <a:r>
              <a:rPr lang="fr-FR" sz="1400" dirty="0"/>
              <a:t> </a:t>
            </a:r>
            <a:r>
              <a:rPr lang="fr-FR" sz="1400" dirty="0" err="1"/>
              <a:t>timber</a:t>
            </a:r>
            <a:r>
              <a:rPr lang="fr-FR" sz="1400" dirty="0"/>
              <a:t>&amp; </a:t>
            </a:r>
            <a:r>
              <a:rPr lang="fr-FR" sz="1400" dirty="0" err="1"/>
              <a:t>wood</a:t>
            </a:r>
            <a:r>
              <a:rPr lang="fr-FR" sz="1400" dirty="0"/>
              <a:t> (the </a:t>
            </a:r>
            <a:r>
              <a:rPr lang="fr-FR" sz="1400" dirty="0" err="1"/>
              <a:t>chemical</a:t>
            </a:r>
            <a:r>
              <a:rPr lang="fr-FR" sz="1400" dirty="0"/>
              <a:t> </a:t>
            </a:r>
            <a:r>
              <a:rPr lang="fr-FR" sz="1400" dirty="0" err="1"/>
              <a:t>treatment</a:t>
            </a:r>
            <a:r>
              <a:rPr lang="fr-FR" sz="1400" dirty="0"/>
              <a:t> </a:t>
            </a:r>
            <a:r>
              <a:rPr lang="fr-FR" sz="1400" dirty="0" err="1"/>
              <a:t>prevents</a:t>
            </a:r>
            <a:r>
              <a:rPr lang="fr-FR" sz="1400" dirty="0"/>
              <a:t> rot, </a:t>
            </a:r>
            <a:r>
              <a:rPr lang="fr-FR" sz="1400" dirty="0" err="1"/>
              <a:t>fungi</a:t>
            </a:r>
            <a:r>
              <a:rPr lang="fr-FR" sz="1400" dirty="0"/>
              <a:t>, </a:t>
            </a:r>
            <a:r>
              <a:rPr lang="fr-FR" sz="1400" dirty="0" err="1"/>
              <a:t>insects</a:t>
            </a:r>
            <a:r>
              <a:rPr lang="fr-FR" sz="1400" dirty="0"/>
              <a:t> and UV damage) </a:t>
            </a:r>
            <a:r>
              <a:rPr lang="fr-FR" sz="1400" dirty="0" err="1"/>
              <a:t>contains</a:t>
            </a:r>
            <a:r>
              <a:rPr lang="fr-FR" sz="1400" dirty="0"/>
              <a:t> </a:t>
            </a:r>
            <a:r>
              <a:rPr lang="fr-FR" sz="1400" dirty="0" err="1"/>
              <a:t>harmful</a:t>
            </a:r>
            <a:r>
              <a:rPr lang="fr-FR" sz="1400" dirty="0"/>
              <a:t> </a:t>
            </a:r>
            <a:r>
              <a:rPr lang="fr-FR" sz="1400" dirty="0" err="1"/>
              <a:t>chemicals</a:t>
            </a:r>
            <a:r>
              <a:rPr lang="fr-FR" sz="1400" dirty="0"/>
              <a:t>, </a:t>
            </a:r>
            <a:r>
              <a:rPr lang="fr-FR" sz="1400" dirty="0" err="1"/>
              <a:t>which</a:t>
            </a:r>
            <a:r>
              <a:rPr lang="fr-FR" sz="1400" dirty="0"/>
              <a:t> </a:t>
            </a:r>
            <a:r>
              <a:rPr lang="fr-FR" sz="1400" dirty="0" err="1"/>
              <a:t>strongly</a:t>
            </a:r>
            <a:r>
              <a:rPr lang="fr-FR" sz="1400" dirty="0"/>
              <a:t> </a:t>
            </a:r>
            <a:r>
              <a:rPr lang="fr-FR" sz="1400" dirty="0" err="1"/>
              <a:t>limit</a:t>
            </a:r>
            <a:r>
              <a:rPr lang="fr-FR" sz="1400" dirty="0"/>
              <a:t> </a:t>
            </a:r>
            <a:r>
              <a:rPr lang="fr-FR" sz="1400" dirty="0" err="1"/>
              <a:t>their</a:t>
            </a:r>
            <a:r>
              <a:rPr lang="fr-FR" sz="1400" dirty="0"/>
              <a:t> use.  The </a:t>
            </a:r>
            <a:r>
              <a:rPr lang="fr-FR" sz="1400" dirty="0" err="1"/>
              <a:t>largest</a:t>
            </a:r>
            <a:r>
              <a:rPr lang="fr-FR" sz="1400" dirty="0"/>
              <a:t> use has been </a:t>
            </a:r>
            <a:r>
              <a:rPr lang="fr-FR" sz="1400" dirty="0" err="1"/>
              <a:t>so</a:t>
            </a:r>
            <a:r>
              <a:rPr lang="fr-FR" sz="1400" dirty="0"/>
              <a:t> far </a:t>
            </a:r>
            <a:r>
              <a:rPr lang="fr-FR" sz="1400" dirty="0" err="1"/>
              <a:t>particle</a:t>
            </a:r>
            <a:r>
              <a:rPr lang="fr-FR" sz="1400" dirty="0"/>
              <a:t> </a:t>
            </a:r>
            <a:r>
              <a:rPr lang="fr-FR" sz="1400" dirty="0" err="1"/>
              <a:t>board</a:t>
            </a:r>
            <a:r>
              <a:rPr lang="fr-FR" sz="1400" dirty="0"/>
              <a:t> manufacture, but </a:t>
            </a:r>
            <a:r>
              <a:rPr lang="fr-FR" sz="1400" dirty="0" err="1"/>
              <a:t>what</a:t>
            </a:r>
            <a:r>
              <a:rPr lang="fr-FR" sz="1400" dirty="0"/>
              <a:t> </a:t>
            </a:r>
            <a:r>
              <a:rPr lang="fr-FR" sz="1400" dirty="0" err="1"/>
              <a:t>happens</a:t>
            </a:r>
            <a:r>
              <a:rPr lang="fr-FR" sz="1400" dirty="0"/>
              <a:t> to </a:t>
            </a:r>
            <a:r>
              <a:rPr lang="fr-FR" sz="1400" dirty="0" err="1"/>
              <a:t>these</a:t>
            </a:r>
            <a:r>
              <a:rPr lang="fr-FR" sz="1400" dirty="0"/>
              <a:t> </a:t>
            </a:r>
            <a:r>
              <a:rPr lang="fr-FR" sz="1400" dirty="0" err="1"/>
              <a:t>boards</a:t>
            </a:r>
            <a:r>
              <a:rPr lang="fr-FR" sz="1400" dirty="0"/>
              <a:t> at </a:t>
            </a:r>
            <a:r>
              <a:rPr lang="fr-FR" sz="1400" dirty="0" err="1"/>
              <a:t>their</a:t>
            </a:r>
            <a:r>
              <a:rPr lang="fr-FR" sz="1400" dirty="0"/>
              <a:t> end of life </a:t>
            </a:r>
            <a:r>
              <a:rPr lang="fr-FR" sz="1400" dirty="0" err="1"/>
              <a:t>remains</a:t>
            </a:r>
            <a:r>
              <a:rPr lang="fr-FR" sz="1400" dirty="0"/>
              <a:t> </a:t>
            </a:r>
            <a:r>
              <a:rPr lang="fr-FR" sz="1400" dirty="0" err="1"/>
              <a:t>unclear</a:t>
            </a:r>
            <a:r>
              <a:rPr lang="fr-FR" sz="1400" dirty="0"/>
              <a:t>.</a:t>
            </a:r>
          </a:p>
          <a:p>
            <a:pPr algn="just"/>
            <a:r>
              <a:rPr lang="fr-FR" sz="1400" dirty="0"/>
              <a:t>It </a:t>
            </a:r>
            <a:r>
              <a:rPr lang="fr-FR" sz="1400" dirty="0" err="1"/>
              <a:t>should</a:t>
            </a:r>
            <a:r>
              <a:rPr lang="fr-FR" sz="1400" dirty="0"/>
              <a:t> </a:t>
            </a:r>
            <a:r>
              <a:rPr lang="fr-FR" sz="1400" dirty="0" err="1"/>
              <a:t>be</a:t>
            </a:r>
            <a:r>
              <a:rPr lang="fr-FR" sz="1400" dirty="0"/>
              <a:t> </a:t>
            </a:r>
            <a:r>
              <a:rPr lang="fr-FR" sz="1400" dirty="0" err="1"/>
              <a:t>pointed</a:t>
            </a:r>
            <a:r>
              <a:rPr lang="fr-FR" sz="1400" dirty="0"/>
              <a:t> out </a:t>
            </a:r>
            <a:r>
              <a:rPr lang="fr-FR" sz="1400" dirty="0" err="1"/>
              <a:t>that</a:t>
            </a:r>
            <a:r>
              <a:rPr lang="fr-FR" sz="1400" dirty="0"/>
              <a:t> the </a:t>
            </a:r>
            <a:r>
              <a:rPr lang="fr-FR" sz="1400" dirty="0" err="1"/>
              <a:t>overall</a:t>
            </a:r>
            <a:r>
              <a:rPr lang="fr-FR" sz="1400" dirty="0"/>
              <a:t> </a:t>
            </a:r>
            <a:r>
              <a:rPr lang="fr-FR" sz="1400" dirty="0" err="1"/>
              <a:t>deforestation</a:t>
            </a:r>
            <a:r>
              <a:rPr lang="fr-FR" sz="1400" dirty="0"/>
              <a:t> </a:t>
            </a:r>
            <a:r>
              <a:rPr lang="fr-FR" sz="1400" dirty="0" err="1"/>
              <a:t>going</a:t>
            </a:r>
            <a:r>
              <a:rPr lang="fr-FR" sz="1400" dirty="0"/>
              <a:t> on </a:t>
            </a:r>
            <a:r>
              <a:rPr lang="fr-FR" sz="1400" dirty="0" err="1"/>
              <a:t>on</a:t>
            </a:r>
            <a:r>
              <a:rPr lang="fr-FR" sz="1400" dirty="0"/>
              <a:t>  the </a:t>
            </a:r>
            <a:r>
              <a:rPr lang="fr-FR" sz="1400" dirty="0" err="1"/>
              <a:t>planet</a:t>
            </a:r>
            <a:r>
              <a:rPr lang="fr-FR" sz="1400" dirty="0"/>
              <a:t> </a:t>
            </a:r>
            <a:r>
              <a:rPr lang="fr-FR" sz="1400" dirty="0" err="1"/>
              <a:t>does</a:t>
            </a:r>
            <a:r>
              <a:rPr lang="fr-FR" sz="1400" dirty="0"/>
              <a:t> not </a:t>
            </a:r>
            <a:r>
              <a:rPr lang="fr-FR" sz="1400" dirty="0" err="1"/>
              <a:t>speak</a:t>
            </a:r>
            <a:r>
              <a:rPr lang="fr-FR" sz="1400" dirty="0"/>
              <a:t> for </a:t>
            </a:r>
            <a:r>
              <a:rPr lang="fr-FR" sz="1400" dirty="0" err="1"/>
              <a:t>unlimited</a:t>
            </a:r>
            <a:r>
              <a:rPr lang="fr-FR" sz="1400" dirty="0"/>
              <a:t> sources of new </a:t>
            </a:r>
            <a:r>
              <a:rPr lang="fr-FR" sz="1400" dirty="0" err="1"/>
              <a:t>wood</a:t>
            </a:r>
            <a:r>
              <a:rPr lang="fr-FR" sz="1400" dirty="0"/>
              <a:t>, </a:t>
            </a:r>
            <a:r>
              <a:rPr lang="fr-FR" sz="1400" dirty="0" err="1"/>
              <a:t>especailly</a:t>
            </a:r>
            <a:r>
              <a:rPr lang="fr-FR" sz="1400" dirty="0"/>
              <a:t> in </a:t>
            </a:r>
            <a:r>
              <a:rPr lang="fr-FR" sz="1400" dirty="0" err="1"/>
              <a:t>northern</a:t>
            </a:r>
            <a:r>
              <a:rPr lang="fr-FR" sz="1400" dirty="0"/>
              <a:t> countries in </a:t>
            </a:r>
            <a:r>
              <a:rPr lang="fr-FR" sz="1400" dirty="0" err="1"/>
              <a:t>which</a:t>
            </a:r>
            <a:r>
              <a:rPr lang="fr-FR" sz="1400" dirty="0"/>
              <a:t> </a:t>
            </a:r>
            <a:r>
              <a:rPr lang="fr-FR" sz="1400" dirty="0" err="1"/>
              <a:t>it</a:t>
            </a:r>
            <a:r>
              <a:rPr lang="fr-FR" sz="1400" dirty="0"/>
              <a:t> </a:t>
            </a:r>
            <a:r>
              <a:rPr lang="fr-FR" sz="1400" dirty="0" err="1"/>
              <a:t>takes</a:t>
            </a:r>
            <a:r>
              <a:rPr lang="fr-FR" sz="1400" dirty="0"/>
              <a:t> a </a:t>
            </a:r>
            <a:r>
              <a:rPr lang="fr-FR" sz="1400" dirty="0" err="1"/>
              <a:t>century</a:t>
            </a:r>
            <a:r>
              <a:rPr lang="fr-FR" sz="1400" dirty="0"/>
              <a:t> for a </a:t>
            </a:r>
            <a:r>
              <a:rPr lang="fr-FR" sz="1400" dirty="0" err="1"/>
              <a:t>tree</a:t>
            </a:r>
            <a:r>
              <a:rPr lang="fr-FR" sz="1400" dirty="0"/>
              <a:t> to </a:t>
            </a:r>
            <a:r>
              <a:rPr lang="fr-FR" sz="1400" dirty="0" err="1"/>
              <a:t>grow</a:t>
            </a:r>
            <a:r>
              <a:rPr lang="fr-FR" sz="1400" dirty="0"/>
              <a:t> to </a:t>
            </a:r>
            <a:r>
              <a:rPr lang="fr-FR" sz="1400" dirty="0" err="1"/>
              <a:t>its</a:t>
            </a:r>
            <a:r>
              <a:rPr lang="fr-FR" sz="1400" dirty="0"/>
              <a:t> full size</a:t>
            </a:r>
          </a:p>
          <a:p>
            <a:pPr algn="just"/>
            <a:r>
              <a:rPr lang="fr-FR" sz="1400" dirty="0" err="1"/>
              <a:t>Cutting</a:t>
            </a:r>
            <a:r>
              <a:rPr lang="fr-FR" sz="1400" dirty="0"/>
              <a:t> down a </a:t>
            </a:r>
            <a:r>
              <a:rPr lang="fr-FR" sz="1400" dirty="0" err="1"/>
              <a:t>forest</a:t>
            </a:r>
            <a:r>
              <a:rPr lang="fr-FR" sz="1400" dirty="0"/>
              <a:t> and </a:t>
            </a:r>
            <a:r>
              <a:rPr lang="fr-FR" sz="1400" dirty="0" err="1"/>
              <a:t>re-planting</a:t>
            </a:r>
            <a:r>
              <a:rPr lang="fr-FR" sz="1400" dirty="0"/>
              <a:t> </a:t>
            </a:r>
            <a:r>
              <a:rPr lang="fr-FR" sz="1400" dirty="0" err="1"/>
              <a:t>trees</a:t>
            </a:r>
            <a:r>
              <a:rPr lang="fr-FR" sz="1400" dirty="0"/>
              <a:t> </a:t>
            </a:r>
            <a:r>
              <a:rPr lang="fr-FR" sz="1400" dirty="0" err="1"/>
              <a:t>leaves</a:t>
            </a:r>
            <a:r>
              <a:rPr lang="fr-FR" sz="1400" dirty="0"/>
              <a:t> the </a:t>
            </a:r>
            <a:r>
              <a:rPr lang="fr-FR" sz="1400" dirty="0" err="1"/>
              <a:t>topsoil</a:t>
            </a:r>
            <a:r>
              <a:rPr lang="fr-FR" sz="1400" dirty="0"/>
              <a:t> open to </a:t>
            </a:r>
            <a:r>
              <a:rPr lang="fr-FR" sz="1400" dirty="0" err="1"/>
              <a:t>erosion</a:t>
            </a:r>
            <a:r>
              <a:rPr lang="fr-FR" sz="1400" dirty="0"/>
              <a:t> for a </a:t>
            </a:r>
            <a:r>
              <a:rPr lang="fr-FR" sz="1400" dirty="0" err="1"/>
              <a:t>while</a:t>
            </a:r>
            <a:r>
              <a:rPr lang="fr-FR" sz="1400" dirty="0"/>
              <a:t>, and destroys the </a:t>
            </a:r>
            <a:r>
              <a:rPr lang="fr-FR" sz="1400" dirty="0" err="1"/>
              <a:t>ecosystem</a:t>
            </a:r>
            <a:r>
              <a:rPr lang="fr-FR" sz="1400" dirty="0"/>
              <a:t> in the </a:t>
            </a:r>
            <a:r>
              <a:rPr lang="fr-FR" sz="1400" dirty="0" err="1"/>
              <a:t>harvested</a:t>
            </a:r>
            <a:r>
              <a:rPr lang="fr-FR" sz="1400" dirty="0"/>
              <a:t> area </a:t>
            </a:r>
            <a:r>
              <a:rPr lang="fr-FR" sz="1400" dirty="0" err="1"/>
              <a:t>possibly</a:t>
            </a:r>
            <a:r>
              <a:rPr lang="fr-FR" sz="1400" dirty="0"/>
              <a:t> </a:t>
            </a:r>
            <a:r>
              <a:rPr lang="fr-FR" sz="1400" dirty="0" err="1"/>
              <a:t>beyond</a:t>
            </a:r>
            <a:r>
              <a:rPr lang="fr-FR" sz="1400" dirty="0"/>
              <a:t> self </a:t>
            </a:r>
            <a:r>
              <a:rPr lang="fr-FR" sz="1400" dirty="0" err="1"/>
              <a:t>repair</a:t>
            </a:r>
            <a:r>
              <a:rPr lang="fr-FR" sz="1400" dirty="0"/>
              <a:t>.</a:t>
            </a:r>
          </a:p>
          <a:p>
            <a:pPr algn="just"/>
            <a:r>
              <a:rPr lang="fr-FR" sz="1400" dirty="0"/>
              <a:t>Last, </a:t>
            </a:r>
            <a:r>
              <a:rPr lang="fr-FR" sz="1400" dirty="0" err="1"/>
              <a:t>it</a:t>
            </a:r>
            <a:r>
              <a:rPr lang="fr-FR" sz="1400" dirty="0"/>
              <a:t> has been </a:t>
            </a:r>
            <a:r>
              <a:rPr lang="fr-FR" sz="1400" dirty="0" err="1"/>
              <a:t>argued</a:t>
            </a:r>
            <a:r>
              <a:rPr lang="fr-FR" sz="1400" dirty="0"/>
              <a:t> </a:t>
            </a:r>
            <a:r>
              <a:rPr lang="fr-FR" sz="1400" dirty="0" err="1"/>
              <a:t>that</a:t>
            </a:r>
            <a:r>
              <a:rPr lang="fr-FR" sz="1400" dirty="0"/>
              <a:t> the </a:t>
            </a:r>
            <a:r>
              <a:rPr lang="fr-FR" sz="1400" dirty="0" err="1"/>
              <a:t>carbon</a:t>
            </a:r>
            <a:r>
              <a:rPr lang="fr-FR" sz="1400" dirty="0"/>
              <a:t> </a:t>
            </a:r>
            <a:r>
              <a:rPr lang="fr-FR" sz="1400" dirty="0" err="1"/>
              <a:t>neutrality</a:t>
            </a:r>
            <a:r>
              <a:rPr lang="fr-FR" sz="1400" dirty="0"/>
              <a:t> has been </a:t>
            </a:r>
            <a:r>
              <a:rPr lang="fr-FR" sz="1400" dirty="0" err="1"/>
              <a:t>achieved</a:t>
            </a:r>
            <a:r>
              <a:rPr lang="fr-FR" sz="1400" dirty="0"/>
              <a:t> </a:t>
            </a:r>
            <a:r>
              <a:rPr lang="fr-FR" sz="1400" dirty="0" err="1"/>
              <a:t>only</a:t>
            </a:r>
            <a:r>
              <a:rPr lang="fr-FR" sz="1400" dirty="0"/>
              <a:t> </a:t>
            </a:r>
            <a:r>
              <a:rPr lang="fr-FR" sz="1400" dirty="0" err="1"/>
              <a:t>when</a:t>
            </a:r>
            <a:r>
              <a:rPr lang="fr-FR" sz="1400" dirty="0"/>
              <a:t> the </a:t>
            </a:r>
            <a:r>
              <a:rPr lang="fr-FR" sz="1400" dirty="0" err="1"/>
              <a:t>re-planted</a:t>
            </a:r>
            <a:r>
              <a:rPr lang="fr-FR" sz="1400" dirty="0"/>
              <a:t> </a:t>
            </a:r>
            <a:r>
              <a:rPr lang="fr-FR" sz="1400" dirty="0" err="1"/>
              <a:t>forest</a:t>
            </a:r>
            <a:r>
              <a:rPr lang="fr-FR" sz="1400" dirty="0"/>
              <a:t> </a:t>
            </a:r>
            <a:r>
              <a:rPr lang="fr-FR" sz="1400" dirty="0" err="1"/>
              <a:t>is</a:t>
            </a:r>
            <a:r>
              <a:rPr lang="fr-FR" sz="1400" dirty="0"/>
              <a:t> </a:t>
            </a:r>
            <a:r>
              <a:rPr lang="fr-FR" sz="1400" dirty="0" err="1"/>
              <a:t>fully</a:t>
            </a:r>
            <a:r>
              <a:rPr lang="fr-FR" sz="1400" dirty="0"/>
              <a:t> </a:t>
            </a:r>
            <a:r>
              <a:rPr lang="fr-FR" sz="1400" dirty="0" err="1"/>
              <a:t>grown</a:t>
            </a:r>
            <a:r>
              <a:rPr lang="fr-FR" sz="1400" dirty="0"/>
              <a:t>….</a:t>
            </a:r>
            <a:r>
              <a:rPr lang="fr-FR" sz="1400" dirty="0" err="1"/>
              <a:t>some</a:t>
            </a:r>
            <a:r>
              <a:rPr lang="fr-FR" sz="1400" dirty="0"/>
              <a:t> 30 </a:t>
            </a:r>
            <a:r>
              <a:rPr lang="fr-FR" sz="1400" dirty="0" err="1"/>
              <a:t>years</a:t>
            </a:r>
            <a:r>
              <a:rPr lang="fr-FR" sz="1400" dirty="0"/>
              <a:t> or more </a:t>
            </a:r>
            <a:r>
              <a:rPr lang="fr-FR" sz="1400" dirty="0" err="1"/>
              <a:t>later</a:t>
            </a:r>
            <a:r>
              <a:rPr lang="fr-FR" sz="1400" dirty="0"/>
              <a:t>!</a:t>
            </a:r>
            <a:endParaRPr lang="fr-FR" sz="1600" dirty="0"/>
          </a:p>
          <a:p>
            <a:pPr marL="0" indent="0" algn="just">
              <a:buNone/>
            </a:pPr>
            <a:r>
              <a:rPr lang="fr-FR" sz="1400" dirty="0">
                <a:hlinkClick r:id="rId3"/>
              </a:rPr>
              <a:t>https://dtsc.ca.gov/toxics-in-products/treated-wood-waste/</a:t>
            </a:r>
            <a:r>
              <a:rPr lang="fr-FR" sz="1400" dirty="0"/>
              <a:t> </a:t>
            </a:r>
          </a:p>
          <a:p>
            <a:pPr marL="0" indent="0" algn="just">
              <a:buNone/>
            </a:pPr>
            <a:r>
              <a:rPr lang="fr-FR" sz="1400" dirty="0">
                <a:hlinkClick r:id="rId4"/>
              </a:rPr>
              <a:t>https://woodrecyclers.org/about-waste-wood/wood-recycling-information/</a:t>
            </a:r>
            <a:r>
              <a:rPr lang="fr-FR" sz="1400" dirty="0"/>
              <a:t> </a:t>
            </a:r>
          </a:p>
          <a:p>
            <a:pPr marL="0" indent="0" algn="just">
              <a:buNone/>
            </a:pPr>
            <a:r>
              <a:rPr lang="fr-FR" sz="1400" dirty="0">
                <a:hlinkClick r:id="rId5"/>
              </a:rPr>
              <a:t>http://en.wikipedia.org/wiki/Wood_preservation</a:t>
            </a:r>
            <a:r>
              <a:rPr lang="fr-FR" sz="1400" dirty="0"/>
              <a:t> </a:t>
            </a:r>
          </a:p>
          <a:p>
            <a:pPr marL="0" indent="0" algn="just">
              <a:buNone/>
            </a:pPr>
            <a:r>
              <a:rPr lang="fr-FR" sz="1400" dirty="0">
                <a:hlinkClick r:id="rId6"/>
              </a:rPr>
              <a:t>http://www.wasteminz.org.nz/wp-content/uploads/Scott-Rhodes.pdf</a:t>
            </a:r>
            <a:endParaRPr lang="fr-FR" sz="1400" dirty="0"/>
          </a:p>
          <a:p>
            <a:pPr marL="0" indent="0" algn="just">
              <a:buNone/>
            </a:pPr>
            <a:r>
              <a:rPr lang="fr-FR" sz="1400" dirty="0">
                <a:hlinkClick r:id="rId7"/>
              </a:rPr>
              <a:t>http://www.brighthub.com/environment/green-living/articles/106146.aspx</a:t>
            </a:r>
            <a:endParaRPr lang="fr-FR" sz="1400" dirty="0"/>
          </a:p>
          <a:p>
            <a:pPr marL="0" indent="0" algn="just">
              <a:buNone/>
            </a:pPr>
            <a:endParaRPr lang="fr-FR" sz="1400" dirty="0"/>
          </a:p>
          <a:p>
            <a:pPr marL="0" indent="0" algn="just">
              <a:buNone/>
            </a:pPr>
            <a:r>
              <a:rPr lang="fr-FR" sz="1400" dirty="0"/>
              <a:t>*ABC: Architecture, Building and Construction</a:t>
            </a:r>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pPr/>
              <a:t>47</a:t>
            </a:fld>
            <a:endParaRPr lang="fr-BE"/>
          </a:p>
        </p:txBody>
      </p:sp>
    </p:spTree>
    <p:extLst>
      <p:ext uri="{BB962C8B-B14F-4D97-AF65-F5344CB8AC3E}">
        <p14:creationId xmlns:p14="http://schemas.microsoft.com/office/powerpoint/2010/main" val="1037492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D6C74-394A-4AD2-9099-689F9C3C0A2C}"/>
              </a:ext>
            </a:extLst>
          </p:cNvPr>
          <p:cNvSpPr>
            <a:spLocks noGrp="1"/>
          </p:cNvSpPr>
          <p:nvPr>
            <p:ph type="title"/>
          </p:nvPr>
        </p:nvSpPr>
        <p:spPr/>
        <p:txBody>
          <a:bodyPr>
            <a:normAutofit/>
          </a:bodyPr>
          <a:lstStyle/>
          <a:p>
            <a:r>
              <a:rPr lang="en-GB" sz="4400" dirty="0"/>
              <a:t>Thank you!</a:t>
            </a:r>
          </a:p>
        </p:txBody>
      </p:sp>
      <p:sp>
        <p:nvSpPr>
          <p:cNvPr id="3" name="Content Placeholder 2">
            <a:extLst>
              <a:ext uri="{FF2B5EF4-FFF2-40B4-BE49-F238E27FC236}">
                <a16:creationId xmlns:a16="http://schemas.microsoft.com/office/drawing/2014/main" id="{284FAD18-F03B-4FFA-B894-7CF2CDF861BE}"/>
              </a:ext>
            </a:extLst>
          </p:cNvPr>
          <p:cNvSpPr>
            <a:spLocks noGrp="1"/>
          </p:cNvSpPr>
          <p:nvPr>
            <p:ph idx="1"/>
          </p:nvPr>
        </p:nvSpPr>
        <p:spPr/>
        <p:txBody>
          <a:bodyPr/>
          <a:lstStyle/>
          <a:p>
            <a:pPr marL="0" indent="0">
              <a:buNone/>
            </a:pPr>
            <a:r>
              <a:rPr lang="en-GB" dirty="0"/>
              <a:t>Test your knowledge of stainless steel here:</a:t>
            </a:r>
          </a:p>
          <a:p>
            <a:pPr marL="0" indent="0">
              <a:buNone/>
            </a:pPr>
            <a:r>
              <a:rPr lang="en-GB" dirty="0">
                <a:hlinkClick r:id="rId2"/>
              </a:rPr>
              <a:t>https://www.surveymonkey.com/r/3BVK2X6</a:t>
            </a:r>
            <a:endParaRPr lang="en-GB" dirty="0"/>
          </a:p>
        </p:txBody>
      </p:sp>
      <p:sp>
        <p:nvSpPr>
          <p:cNvPr id="4" name="Slide Number Placeholder 3">
            <a:extLst>
              <a:ext uri="{FF2B5EF4-FFF2-40B4-BE49-F238E27FC236}">
                <a16:creationId xmlns:a16="http://schemas.microsoft.com/office/drawing/2014/main" id="{84ACBEDF-021B-4A3A-B2FC-E33882B030FB}"/>
              </a:ext>
            </a:extLst>
          </p:cNvPr>
          <p:cNvSpPr>
            <a:spLocks noGrp="1"/>
          </p:cNvSpPr>
          <p:nvPr>
            <p:ph type="sldNum" sz="quarter" idx="12"/>
          </p:nvPr>
        </p:nvSpPr>
        <p:spPr/>
        <p:txBody>
          <a:bodyPr/>
          <a:lstStyle/>
          <a:p>
            <a:fld id="{BF73EC7F-79ED-4C17-9829-92AE53B2AB65}" type="slidenum">
              <a:rPr lang="fr-BE" smtClean="0"/>
              <a:t>48</a:t>
            </a:fld>
            <a:endParaRPr lang="fr-BE"/>
          </a:p>
        </p:txBody>
      </p:sp>
    </p:spTree>
    <p:extLst>
      <p:ext uri="{BB962C8B-B14F-4D97-AF65-F5344CB8AC3E}">
        <p14:creationId xmlns:p14="http://schemas.microsoft.com/office/powerpoint/2010/main" val="3509063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519" y="119871"/>
            <a:ext cx="8229600" cy="634082"/>
          </a:xfrm>
        </p:spPr>
        <p:txBody>
          <a:bodyPr>
            <a:normAutofit/>
          </a:bodyPr>
          <a:lstStyle/>
          <a:p>
            <a:r>
              <a:rPr lang="fr-FR" sz="3200" dirty="0" err="1"/>
              <a:t>Comments</a:t>
            </a:r>
            <a:r>
              <a:rPr lang="fr-FR" sz="3200" dirty="0"/>
              <a:t> on </a:t>
            </a:r>
            <a:r>
              <a:rPr lang="fr-FR" sz="3200" dirty="0" err="1"/>
              <a:t>Indicators</a:t>
            </a:r>
            <a:r>
              <a:rPr lang="fr-FR" sz="3200" dirty="0"/>
              <a:t>:</a:t>
            </a:r>
          </a:p>
        </p:txBody>
      </p:sp>
      <p:sp>
        <p:nvSpPr>
          <p:cNvPr id="3" name="Content Placeholder 2"/>
          <p:cNvSpPr>
            <a:spLocks noGrp="1"/>
          </p:cNvSpPr>
          <p:nvPr>
            <p:ph idx="1"/>
          </p:nvPr>
        </p:nvSpPr>
        <p:spPr>
          <a:xfrm>
            <a:off x="421622" y="798571"/>
            <a:ext cx="8229600" cy="532656"/>
          </a:xfrm>
        </p:spPr>
        <p:txBody>
          <a:bodyPr>
            <a:normAutofit/>
          </a:bodyPr>
          <a:lstStyle/>
          <a:p>
            <a:pPr marL="0" indent="0" algn="ctr">
              <a:buNone/>
            </a:pPr>
            <a:r>
              <a:rPr lang="fr-FR" sz="2000" dirty="0"/>
              <a:t>The </a:t>
            </a:r>
            <a:r>
              <a:rPr lang="fr-FR" sz="2000" dirty="0" err="1"/>
              <a:t>recycling</a:t>
            </a:r>
            <a:r>
              <a:rPr lang="fr-FR" sz="2000" dirty="0"/>
              <a:t> </a:t>
            </a:r>
            <a:r>
              <a:rPr lang="fr-FR" sz="2000" dirty="0" err="1"/>
              <a:t>indicators</a:t>
            </a:r>
            <a:r>
              <a:rPr lang="fr-FR" sz="2000" dirty="0"/>
              <a:t> do not </a:t>
            </a:r>
            <a:r>
              <a:rPr lang="fr-FR" sz="2000" dirty="0" err="1"/>
              <a:t>take</a:t>
            </a:r>
            <a:r>
              <a:rPr lang="fr-FR" sz="2000" dirty="0"/>
              <a:t> </a:t>
            </a:r>
            <a:r>
              <a:rPr lang="fr-FR" sz="2000" dirty="0" err="1"/>
              <a:t>into</a:t>
            </a:r>
            <a:r>
              <a:rPr lang="fr-FR" sz="2000" dirty="0"/>
              <a:t> </a:t>
            </a:r>
            <a:r>
              <a:rPr lang="fr-FR" sz="2000" dirty="0" err="1"/>
              <a:t>account</a:t>
            </a:r>
            <a:r>
              <a:rPr lang="fr-FR" sz="2000" dirty="0"/>
              <a:t> « </a:t>
            </a:r>
            <a:r>
              <a:rPr lang="fr-FR" sz="2000" dirty="0" err="1"/>
              <a:t>downcycling</a:t>
            </a:r>
            <a:r>
              <a:rPr lang="fr-FR" sz="2000" dirty="0"/>
              <a:t>». </a:t>
            </a:r>
            <a:endParaRPr lang="fr-FR" sz="1600" dirty="0"/>
          </a:p>
        </p:txBody>
      </p:sp>
      <p:sp>
        <p:nvSpPr>
          <p:cNvPr id="4" name="Slide Number Placeholder 3"/>
          <p:cNvSpPr>
            <a:spLocks noGrp="1"/>
          </p:cNvSpPr>
          <p:nvPr>
            <p:ph type="sldNum" sz="quarter" idx="12"/>
          </p:nvPr>
        </p:nvSpPr>
        <p:spPr/>
        <p:txBody>
          <a:bodyPr/>
          <a:lstStyle/>
          <a:p>
            <a:fld id="{BF73EC7F-79ED-4C17-9829-92AE53B2AB65}" type="slidenum">
              <a:rPr lang="fr-BE" smtClean="0"/>
              <a:t>5</a:t>
            </a:fld>
            <a:endParaRPr lang="fr-BE"/>
          </a:p>
        </p:txBody>
      </p:sp>
      <p:pic>
        <p:nvPicPr>
          <p:cNvPr id="6" name="Image 5"/>
          <p:cNvPicPr>
            <a:picLocks noChangeAspect="1"/>
          </p:cNvPicPr>
          <p:nvPr/>
        </p:nvPicPr>
        <p:blipFill>
          <a:blip r:embed="rId2"/>
          <a:stretch>
            <a:fillRect/>
          </a:stretch>
        </p:blipFill>
        <p:spPr>
          <a:xfrm>
            <a:off x="16742" y="1596143"/>
            <a:ext cx="6139434" cy="4951514"/>
          </a:xfrm>
          <a:prstGeom prst="rect">
            <a:avLst/>
          </a:prstGeom>
          <a:ln>
            <a:solidFill>
              <a:schemeClr val="tx1"/>
            </a:solidFill>
          </a:ln>
        </p:spPr>
      </p:pic>
      <p:sp>
        <p:nvSpPr>
          <p:cNvPr id="7" name="ZoneTexte 6"/>
          <p:cNvSpPr txBox="1"/>
          <p:nvPr/>
        </p:nvSpPr>
        <p:spPr>
          <a:xfrm>
            <a:off x="6139434" y="1596143"/>
            <a:ext cx="2681038" cy="4801314"/>
          </a:xfrm>
          <a:prstGeom prst="rect">
            <a:avLst/>
          </a:prstGeom>
          <a:noFill/>
        </p:spPr>
        <p:txBody>
          <a:bodyPr wrap="square" rtlCol="0">
            <a:spAutoFit/>
          </a:bodyPr>
          <a:lstStyle/>
          <a:p>
            <a:pPr algn="just"/>
            <a:r>
              <a:rPr lang="en-US" dirty="0"/>
              <a:t>Metals can be recycled without loss of quality. </a:t>
            </a:r>
          </a:p>
          <a:p>
            <a:pPr algn="just"/>
            <a:r>
              <a:rPr lang="en-US" dirty="0"/>
              <a:t>Because metallic bonds are restored upon </a:t>
            </a:r>
            <a:r>
              <a:rPr lang="en-US" dirty="0" err="1"/>
              <a:t>resolidification</a:t>
            </a:r>
            <a:r>
              <a:rPr lang="en-US" dirty="0"/>
              <a:t>, metals continually recover their original performance properties, even after multiple recycling loops. This allows them to be used again and again for the same application. </a:t>
            </a:r>
          </a:p>
          <a:p>
            <a:pPr algn="just"/>
            <a:r>
              <a:rPr lang="en-US" dirty="0"/>
              <a:t>By contrast, the performance characteristics of most non-metallic materials degrade after recycling. </a:t>
            </a:r>
            <a:r>
              <a:rPr lang="en-US" baseline="30000" dirty="0"/>
              <a:t>(45)</a:t>
            </a:r>
            <a:endParaRPr lang="fr-FR" baseline="30000" dirty="0"/>
          </a:p>
        </p:txBody>
      </p:sp>
    </p:spTree>
    <p:extLst>
      <p:ext uri="{BB962C8B-B14F-4D97-AF65-F5344CB8AC3E}">
        <p14:creationId xmlns:p14="http://schemas.microsoft.com/office/powerpoint/2010/main" val="2359142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378" y="0"/>
            <a:ext cx="8579296" cy="1143000"/>
          </a:xfrm>
        </p:spPr>
        <p:txBody>
          <a:bodyPr>
            <a:normAutofit/>
          </a:bodyPr>
          <a:lstStyle/>
          <a:p>
            <a:r>
              <a:rPr lang="fr-FR" sz="2800" dirty="0" err="1"/>
              <a:t>Downcycling</a:t>
            </a:r>
            <a:r>
              <a:rPr lang="fr-FR" sz="2800" dirty="0"/>
              <a:t> </a:t>
            </a:r>
            <a:r>
              <a:rPr lang="fr-FR" sz="2800" dirty="0" err="1"/>
              <a:t>is</a:t>
            </a:r>
            <a:r>
              <a:rPr lang="fr-FR" sz="2800" dirty="0"/>
              <a:t> </a:t>
            </a:r>
            <a:r>
              <a:rPr lang="fr-FR" sz="2800" dirty="0" err="1"/>
              <a:t>better</a:t>
            </a:r>
            <a:r>
              <a:rPr lang="fr-FR" sz="2800" dirty="0"/>
              <a:t> </a:t>
            </a:r>
            <a:r>
              <a:rPr lang="fr-FR" sz="2800" dirty="0" err="1"/>
              <a:t>than</a:t>
            </a:r>
            <a:r>
              <a:rPr lang="fr-FR" sz="2800" dirty="0"/>
              <a:t> </a:t>
            </a:r>
            <a:r>
              <a:rPr lang="fr-FR" sz="2800" dirty="0" err="1"/>
              <a:t>waste</a:t>
            </a:r>
            <a:r>
              <a:rPr lang="fr-FR" sz="2800" dirty="0"/>
              <a:t> but </a:t>
            </a:r>
            <a:r>
              <a:rPr lang="fr-FR" sz="2800" dirty="0" err="1"/>
              <a:t>still</a:t>
            </a:r>
            <a:r>
              <a:rPr lang="fr-FR" sz="2800" dirty="0"/>
              <a:t> a </a:t>
            </a:r>
            <a:br>
              <a:rPr lang="fr-FR" sz="2800" dirty="0"/>
            </a:br>
            <a:r>
              <a:rPr lang="fr-FR" sz="2800" dirty="0"/>
              <a:t>long </a:t>
            </a:r>
            <a:r>
              <a:rPr lang="fr-FR" sz="2800" dirty="0" err="1"/>
              <a:t>way</a:t>
            </a:r>
            <a:r>
              <a:rPr lang="fr-FR" sz="2800" dirty="0"/>
              <a:t> </a:t>
            </a:r>
            <a:r>
              <a:rPr lang="fr-FR" sz="2800" dirty="0" err="1"/>
              <a:t>from</a:t>
            </a:r>
            <a:r>
              <a:rPr lang="fr-FR" sz="2800" dirty="0"/>
              <a:t> </a:t>
            </a:r>
            <a:r>
              <a:rPr lang="fr-FR" sz="2800" dirty="0" err="1"/>
              <a:t>Circular</a:t>
            </a:r>
            <a:r>
              <a:rPr lang="fr-FR" sz="2800" dirty="0"/>
              <a:t> </a:t>
            </a:r>
            <a:r>
              <a:rPr lang="fr-FR" sz="2800" dirty="0" err="1"/>
              <a:t>Economy</a:t>
            </a:r>
            <a:r>
              <a:rPr lang="fr-FR" sz="2800" dirty="0"/>
              <a:t> </a:t>
            </a:r>
            <a:r>
              <a:rPr lang="fr-FR" sz="2000" baseline="30000" dirty="0"/>
              <a:t>(46,47)</a:t>
            </a:r>
          </a:p>
        </p:txBody>
      </p:sp>
      <p:sp>
        <p:nvSpPr>
          <p:cNvPr id="3" name="Espace réservé du contenu 2"/>
          <p:cNvSpPr>
            <a:spLocks noGrp="1"/>
          </p:cNvSpPr>
          <p:nvPr>
            <p:ph idx="1"/>
          </p:nvPr>
        </p:nvSpPr>
        <p:spPr>
          <a:xfrm>
            <a:off x="323528" y="6174501"/>
            <a:ext cx="8229600" cy="727454"/>
          </a:xfrm>
        </p:spPr>
        <p:txBody>
          <a:bodyPr>
            <a:normAutofit/>
          </a:bodyPr>
          <a:lstStyle/>
          <a:p>
            <a:pPr marL="0" indent="0">
              <a:buNone/>
            </a:pPr>
            <a:r>
              <a:rPr lang="en-US" sz="2000" i="1" dirty="0"/>
              <a:t>Circular economy is all about closing resource loops, mimicking natural ecosystems in the way we organize our society and businesses.</a:t>
            </a:r>
            <a:endParaRPr lang="fr-FR" sz="2000" i="1" dirty="0"/>
          </a:p>
        </p:txBody>
      </p:sp>
      <p:sp>
        <p:nvSpPr>
          <p:cNvPr id="4" name="Espace réservé du numéro de diapositive 3"/>
          <p:cNvSpPr>
            <a:spLocks noGrp="1"/>
          </p:cNvSpPr>
          <p:nvPr>
            <p:ph type="sldNum" sz="quarter" idx="12"/>
          </p:nvPr>
        </p:nvSpPr>
        <p:spPr/>
        <p:txBody>
          <a:bodyPr/>
          <a:lstStyle/>
          <a:p>
            <a:fld id="{BF73EC7F-79ED-4C17-9829-92AE53B2AB65}" type="slidenum">
              <a:rPr lang="fr-BE" smtClean="0"/>
              <a:t>6</a:t>
            </a:fld>
            <a:endParaRPr lang="fr-BE"/>
          </a:p>
        </p:txBody>
      </p:sp>
      <p:sp>
        <p:nvSpPr>
          <p:cNvPr id="6" name="ZoneTexte 5"/>
          <p:cNvSpPr txBox="1"/>
          <p:nvPr/>
        </p:nvSpPr>
        <p:spPr>
          <a:xfrm>
            <a:off x="7693578" y="1844824"/>
            <a:ext cx="1125100" cy="2862322"/>
          </a:xfrm>
          <a:prstGeom prst="rect">
            <a:avLst/>
          </a:prstGeom>
          <a:noFill/>
        </p:spPr>
        <p:txBody>
          <a:bodyPr wrap="square" rtlCol="0">
            <a:spAutoFit/>
          </a:bodyPr>
          <a:lstStyle/>
          <a:p>
            <a:pPr algn="just"/>
            <a:r>
              <a:rPr lang="fr-FR" dirty="0" err="1"/>
              <a:t>Collecting</a:t>
            </a:r>
            <a:r>
              <a:rPr lang="fr-FR" dirty="0"/>
              <a:t> </a:t>
            </a:r>
            <a:r>
              <a:rPr lang="fr-FR" dirty="0" err="1"/>
              <a:t>scrap</a:t>
            </a:r>
            <a:r>
              <a:rPr lang="fr-FR" dirty="0"/>
              <a:t> </a:t>
            </a:r>
            <a:r>
              <a:rPr lang="fr-FR" dirty="0" err="1"/>
              <a:t>metal</a:t>
            </a:r>
            <a:r>
              <a:rPr lang="fr-FR" dirty="0"/>
              <a:t> for new </a:t>
            </a:r>
            <a:r>
              <a:rPr lang="fr-FR" dirty="0" err="1"/>
              <a:t>metal</a:t>
            </a:r>
            <a:r>
              <a:rPr lang="fr-FR" dirty="0"/>
              <a:t> </a:t>
            </a:r>
            <a:r>
              <a:rPr lang="fr-FR" dirty="0" err="1"/>
              <a:t>products</a:t>
            </a:r>
            <a:r>
              <a:rPr lang="fr-FR" dirty="0"/>
              <a:t> </a:t>
            </a:r>
            <a:r>
              <a:rPr lang="fr-FR" dirty="0" err="1"/>
              <a:t>is</a:t>
            </a:r>
            <a:r>
              <a:rPr lang="fr-FR" dirty="0"/>
              <a:t> one of  the </a:t>
            </a:r>
            <a:r>
              <a:rPr lang="fr-FR" dirty="0" err="1"/>
              <a:t>shortest</a:t>
            </a:r>
            <a:r>
              <a:rPr lang="fr-FR" dirty="0"/>
              <a:t> </a:t>
            </a:r>
            <a:r>
              <a:rPr lang="fr-FR" dirty="0" err="1"/>
              <a:t>loops</a:t>
            </a:r>
            <a:endParaRPr lang="fr-FR"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268760"/>
            <a:ext cx="7370050" cy="4903130"/>
          </a:xfrm>
          <a:prstGeom prst="rect">
            <a:avLst/>
          </a:prstGeom>
          <a:ln>
            <a:solidFill>
              <a:schemeClr val="tx1"/>
            </a:solidFill>
          </a:ln>
        </p:spPr>
      </p:pic>
    </p:spTree>
    <p:extLst>
      <p:ext uri="{BB962C8B-B14F-4D97-AF65-F5344CB8AC3E}">
        <p14:creationId xmlns:p14="http://schemas.microsoft.com/office/powerpoint/2010/main" val="2658818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797581"/>
            <a:ext cx="6144369" cy="566738"/>
          </a:xfrm>
        </p:spPr>
        <p:txBody>
          <a:bodyPr/>
          <a:lstStyle/>
          <a:p>
            <a:r>
              <a:rPr lang="en-US" sz="2400" dirty="0"/>
              <a:t>Sustainability</a:t>
            </a:r>
            <a:endParaRPr lang="fr-BE" sz="2400" dirty="0"/>
          </a:p>
        </p:txBody>
      </p:sp>
      <p:sp>
        <p:nvSpPr>
          <p:cNvPr id="8" name="Picture Placeholder 7"/>
          <p:cNvSpPr>
            <a:spLocks noGrp="1"/>
          </p:cNvSpPr>
          <p:nvPr>
            <p:ph type="pic" idx="1"/>
          </p:nvPr>
        </p:nvSpPr>
        <p:spPr/>
      </p:sp>
      <p:sp>
        <p:nvSpPr>
          <p:cNvPr id="7" name="Text Placeholder 6"/>
          <p:cNvSpPr>
            <a:spLocks noGrp="1"/>
          </p:cNvSpPr>
          <p:nvPr>
            <p:ph type="body" sz="half" idx="2"/>
          </p:nvPr>
        </p:nvSpPr>
        <p:spPr>
          <a:xfrm>
            <a:off x="1475656" y="5367338"/>
            <a:ext cx="6156000" cy="804862"/>
          </a:xfrm>
        </p:spPr>
        <p:txBody>
          <a:bodyPr>
            <a:noAutofit/>
          </a:bodyPr>
          <a:lstStyle/>
          <a:p>
            <a:r>
              <a:rPr lang="en-US" sz="1600" dirty="0"/>
              <a:t>“Sustainability concerns the whole cycle of a product construction i.e. from raw material acquisition, through planning, design, construction and operations, to final demolition and waste management.” (Rossi, B. 2012) </a:t>
            </a:r>
            <a:r>
              <a:rPr lang="en-US" sz="1600" baseline="50000" dirty="0"/>
              <a:t>9</a:t>
            </a:r>
          </a:p>
        </p:txBody>
      </p:sp>
      <p:sp>
        <p:nvSpPr>
          <p:cNvPr id="3" name="Slide Number Placeholder 2"/>
          <p:cNvSpPr>
            <a:spLocks noGrp="1"/>
          </p:cNvSpPr>
          <p:nvPr>
            <p:ph type="sldNum" sz="quarter" idx="12"/>
          </p:nvPr>
        </p:nvSpPr>
        <p:spPr/>
        <p:txBody>
          <a:bodyPr/>
          <a:lstStyle/>
          <a:p>
            <a:fld id="{BF73EC7F-79ED-4C17-9829-92AE53B2AB65}" type="slidenum">
              <a:rPr lang="fr-BE" smtClean="0"/>
              <a:pPr/>
              <a:t>7</a:t>
            </a:fld>
            <a:endParaRPr lang="fr-BE"/>
          </a:p>
        </p:txBody>
      </p:sp>
      <p:pic>
        <p:nvPicPr>
          <p:cNvPr id="9" name="Grafik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75656" y="332656"/>
            <a:ext cx="6156000" cy="4449682"/>
          </a:xfrm>
          <a:prstGeom prst="rect">
            <a:avLst/>
          </a:prstGeom>
        </p:spPr>
      </p:pic>
    </p:spTree>
    <p:extLst>
      <p:ext uri="{BB962C8B-B14F-4D97-AF65-F5344CB8AC3E}">
        <p14:creationId xmlns:p14="http://schemas.microsoft.com/office/powerpoint/2010/main" val="348590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of stainless  steel:</a:t>
            </a:r>
          </a:p>
        </p:txBody>
      </p:sp>
      <p:sp>
        <p:nvSpPr>
          <p:cNvPr id="3" name="Subtitle 2"/>
          <p:cNvSpPr>
            <a:spLocks noGrp="1"/>
          </p:cNvSpPr>
          <p:nvPr>
            <p:ph idx="1"/>
          </p:nvPr>
        </p:nvSpPr>
        <p:spPr/>
        <p:txBody>
          <a:bodyPr/>
          <a:lstStyle/>
          <a:p>
            <a:pPr marL="514350" lvl="0" indent="-514350">
              <a:buFont typeface="+mj-lt"/>
              <a:buAutoNum type="arabicPeriod"/>
            </a:pPr>
            <a:r>
              <a:rPr lang="en-US" dirty="0"/>
              <a:t>Environmental</a:t>
            </a:r>
          </a:p>
          <a:p>
            <a:pPr marL="514350" lvl="0" indent="-514350">
              <a:buFont typeface="+mj-lt"/>
              <a:buAutoNum type="arabicPeriod"/>
            </a:pPr>
            <a:r>
              <a:rPr lang="en-US" dirty="0"/>
              <a:t>Social</a:t>
            </a:r>
          </a:p>
          <a:p>
            <a:pPr marL="514350" lvl="0" indent="-514350">
              <a:buFont typeface="+mj-lt"/>
              <a:buAutoNum type="arabicPeriod"/>
            </a:pPr>
            <a:r>
              <a:rPr lang="en-US" dirty="0"/>
              <a:t>Economic  </a:t>
            </a:r>
          </a:p>
          <a:p>
            <a:endParaRPr lang="en-US" dirty="0"/>
          </a:p>
        </p:txBody>
      </p:sp>
      <p:sp>
        <p:nvSpPr>
          <p:cNvPr id="4" name="Slide Number Placeholder 3"/>
          <p:cNvSpPr>
            <a:spLocks noGrp="1"/>
          </p:cNvSpPr>
          <p:nvPr>
            <p:ph type="sldNum" sz="quarter" idx="12"/>
          </p:nvPr>
        </p:nvSpPr>
        <p:spPr/>
        <p:txBody>
          <a:bodyPr/>
          <a:lstStyle/>
          <a:p>
            <a:fld id="{BF73EC7F-79ED-4C17-9829-92AE53B2AB65}" type="slidenum">
              <a:rPr lang="fr-BE" smtClean="0"/>
              <a:pPr/>
              <a:t>8</a:t>
            </a:fld>
            <a:endParaRPr lang="fr-BE"/>
          </a:p>
        </p:txBody>
      </p:sp>
    </p:spTree>
    <p:extLst>
      <p:ext uri="{BB962C8B-B14F-4D97-AF65-F5344CB8AC3E}">
        <p14:creationId xmlns:p14="http://schemas.microsoft.com/office/powerpoint/2010/main" val="128665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05172" y="34134"/>
            <a:ext cx="8229600" cy="895291"/>
          </a:xfrm>
        </p:spPr>
        <p:txBody>
          <a:bodyPr>
            <a:normAutofit fontScale="90000"/>
          </a:bodyPr>
          <a:lstStyle/>
          <a:p>
            <a:r>
              <a:rPr lang="fr-BE" sz="2800" dirty="0"/>
              <a:t>1. </a:t>
            </a:r>
            <a:r>
              <a:rPr lang="fr-BE" sz="2800" dirty="0" err="1"/>
              <a:t>Environmental</a:t>
            </a:r>
            <a:br>
              <a:rPr lang="fr-BE" sz="2800" dirty="0"/>
            </a:br>
            <a:r>
              <a:rPr lang="en-US" sz="2800" dirty="0"/>
              <a:t>Production  </a:t>
            </a:r>
            <a:r>
              <a:rPr lang="en-US" sz="2800" dirty="0">
                <a:sym typeface="Wingdings"/>
              </a:rPr>
              <a:t>  </a:t>
            </a:r>
            <a:r>
              <a:rPr lang="en-US" sz="2800" dirty="0"/>
              <a:t>Use  </a:t>
            </a:r>
            <a:r>
              <a:rPr lang="en-US" sz="2800" dirty="0">
                <a:sym typeface="Wingdings"/>
              </a:rPr>
              <a:t>  </a:t>
            </a:r>
            <a:r>
              <a:rPr lang="en-US" sz="2800" dirty="0"/>
              <a:t>Recycling </a:t>
            </a:r>
            <a:r>
              <a:rPr lang="en-US" sz="2800" baseline="30000" dirty="0"/>
              <a:t>15</a:t>
            </a:r>
            <a:endParaRPr lang="fr-BE" sz="2800" baseline="30000" dirty="0"/>
          </a:p>
        </p:txBody>
      </p:sp>
      <p:sp>
        <p:nvSpPr>
          <p:cNvPr id="3" name="Slide Number Placeholder 2"/>
          <p:cNvSpPr>
            <a:spLocks noGrp="1"/>
          </p:cNvSpPr>
          <p:nvPr>
            <p:ph type="sldNum" sz="quarter" idx="12"/>
          </p:nvPr>
        </p:nvSpPr>
        <p:spPr/>
        <p:txBody>
          <a:bodyPr/>
          <a:lstStyle/>
          <a:p>
            <a:fld id="{BF73EC7F-79ED-4C17-9829-92AE53B2AB65}" type="slidenum">
              <a:rPr lang="fr-BE" smtClean="0"/>
              <a:t>9</a:t>
            </a:fld>
            <a:endParaRPr lang="fr-BE"/>
          </a:p>
        </p:txBody>
      </p:sp>
      <p:sp>
        <p:nvSpPr>
          <p:cNvPr id="9" name="ZoneTexte 8"/>
          <p:cNvSpPr txBox="1"/>
          <p:nvPr/>
        </p:nvSpPr>
        <p:spPr>
          <a:xfrm>
            <a:off x="6315243" y="5832724"/>
            <a:ext cx="2238480" cy="738664"/>
          </a:xfrm>
          <a:prstGeom prst="rect">
            <a:avLst/>
          </a:prstGeom>
          <a:noFill/>
        </p:spPr>
        <p:txBody>
          <a:bodyPr wrap="square" rtlCol="0">
            <a:spAutoFit/>
          </a:bodyPr>
          <a:lstStyle/>
          <a:p>
            <a:r>
              <a:rPr lang="fr-FR" sz="1400" dirty="0"/>
              <a:t>Life cycle of </a:t>
            </a:r>
            <a:r>
              <a:rPr lang="fr-FR" sz="1400" dirty="0" err="1"/>
              <a:t>stainless</a:t>
            </a:r>
            <a:r>
              <a:rPr lang="fr-FR" sz="1400" dirty="0"/>
              <a:t> </a:t>
            </a:r>
            <a:r>
              <a:rPr lang="fr-FR" sz="1400" dirty="0" err="1"/>
              <a:t>steel</a:t>
            </a:r>
            <a:r>
              <a:rPr lang="fr-FR" sz="1400" dirty="0"/>
              <a:t> in 2010. (</a:t>
            </a:r>
            <a:r>
              <a:rPr lang="fr-FR" sz="1400" dirty="0" err="1"/>
              <a:t>YaleUniversity</a:t>
            </a:r>
            <a:r>
              <a:rPr lang="fr-FR" sz="1400" dirty="0"/>
              <a:t>/ISSF </a:t>
            </a:r>
            <a:r>
              <a:rPr lang="fr-FR" sz="1400" dirty="0" err="1"/>
              <a:t>stainless</a:t>
            </a:r>
            <a:r>
              <a:rPr lang="fr-FR" sz="1400" dirty="0"/>
              <a:t> </a:t>
            </a:r>
            <a:r>
              <a:rPr lang="fr-FR" sz="1400" dirty="0" err="1"/>
              <a:t>steel</a:t>
            </a:r>
            <a:r>
              <a:rPr lang="fr-FR" sz="1400" dirty="0"/>
              <a:t> </a:t>
            </a:r>
            <a:r>
              <a:rPr lang="fr-FR" sz="1400" dirty="0" err="1"/>
              <a:t>project</a:t>
            </a:r>
            <a:r>
              <a:rPr lang="fr-FR" sz="1400" dirty="0"/>
              <a:t> 2013)</a:t>
            </a:r>
            <a:endParaRPr lang="en-US" sz="1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915988"/>
            <a:ext cx="85439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671953"/>
      </p:ext>
    </p:extLst>
  </p:cSld>
  <p:clrMapOvr>
    <a:masterClrMapping/>
  </p:clrMapOvr>
</p:sld>
</file>

<file path=ppt/theme/theme1.xml><?xml version="1.0" encoding="utf-8"?>
<a:theme xmlns:a="http://schemas.openxmlformats.org/drawingml/2006/main" name="2_Custom Design">
  <a:themeElements>
    <a:clrScheme name="University Lectures">
      <a:dk1>
        <a:sysClr val="windowText" lastClr="000000"/>
      </a:dk1>
      <a:lt1>
        <a:srgbClr val="FFFFFF"/>
      </a:lt1>
      <a:dk2>
        <a:srgbClr val="0070C0"/>
      </a:dk2>
      <a:lt2>
        <a:srgbClr val="FFFFFF"/>
      </a:lt2>
      <a:accent1>
        <a:srgbClr val="FF0000"/>
      </a:accent1>
      <a:accent2>
        <a:srgbClr val="0070C0"/>
      </a:accent2>
      <a:accent3>
        <a:srgbClr val="FFFF00"/>
      </a:accent3>
      <a:accent4>
        <a:srgbClr val="2BE422"/>
      </a:accent4>
      <a:accent5>
        <a:srgbClr val="4BACC6"/>
      </a:accent5>
      <a:accent6>
        <a:srgbClr val="92D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University lectures</Template>
  <TotalTime>5068</TotalTime>
  <Words>4018</Words>
  <Application>Microsoft Office PowerPoint</Application>
  <PresentationFormat>On-screen Show (4:3)</PresentationFormat>
  <Paragraphs>512</Paragraphs>
  <Slides>48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Symbol</vt:lpstr>
      <vt:lpstr>Wingdings</vt:lpstr>
      <vt:lpstr>2_Custom Design</vt:lpstr>
      <vt:lpstr>3_Custom Design</vt:lpstr>
      <vt:lpstr>Supporting presentation for lecturers of Architecture/Civil Engineering</vt:lpstr>
      <vt:lpstr>Definitions</vt:lpstr>
      <vt:lpstr>Definitions</vt:lpstr>
      <vt:lpstr>Definitions</vt:lpstr>
      <vt:lpstr>Comments on Indicators:</vt:lpstr>
      <vt:lpstr>Downcycling is better than waste but still a  long way from Circular Economy (46,47)</vt:lpstr>
      <vt:lpstr>Sustainability</vt:lpstr>
      <vt:lpstr>Sustainability of stainless  steel:</vt:lpstr>
      <vt:lpstr>1. Environmental Production    Use    Recycling 15</vt:lpstr>
      <vt:lpstr>More on Use and Recycling 15, 23-25</vt:lpstr>
      <vt:lpstr>GHG Emissions vs. Recycled content 11, 12, 13, 14</vt:lpstr>
      <vt:lpstr>Recycled content of stainless steel</vt:lpstr>
      <vt:lpstr>Greenhouse Gas Emissions  for Stainless steel (15)  </vt:lpstr>
      <vt:lpstr>Primary Energy Demand 18</vt:lpstr>
      <vt:lpstr>Environmental impacts for “cradle-to-gate” metal production 19</vt:lpstr>
      <vt:lpstr>Environmental impacts for “cradle-to-gate” metal production20</vt:lpstr>
      <vt:lpstr>Materials are not used in the same quantity for a similar function or service 21  Example:  Indicative environmental potential impacts for 3 different wall finishes. </vt:lpstr>
      <vt:lpstr>Materials Efficiency</vt:lpstr>
      <vt:lpstr>Example: Reuse 22</vt:lpstr>
      <vt:lpstr>Materials Efficiency</vt:lpstr>
      <vt:lpstr>LEED* and Stainless LCI Data</vt:lpstr>
      <vt:lpstr>Sustainable building with Stainless steel - The David L. Lawrence Convention Center, Pittsburgh (2003) 26</vt:lpstr>
      <vt:lpstr>Sustainable building with Stainless steel:  the Gold LEED status</vt:lpstr>
      <vt:lpstr>Sustainable Civil Works with Stainless: The Progreso Pier (27)</vt:lpstr>
      <vt:lpstr>Sustainable Civil Works with Stainless: The Progreso Pier</vt:lpstr>
      <vt:lpstr>Sustainable Civil Works with Stainless: The Progreso Pier</vt:lpstr>
      <vt:lpstr>2. Social</vt:lpstr>
      <vt:lpstr>3. Economic</vt:lpstr>
      <vt:lpstr>Life Cycle Costing (LCC) 30 </vt:lpstr>
      <vt:lpstr>Life Cycle Costing (LCC) </vt:lpstr>
      <vt:lpstr>Stainless steel is not expensive if the life cycle cost is taken into account 31</vt:lpstr>
      <vt:lpstr>LCC Example: Bridges</vt:lpstr>
      <vt:lpstr>LCC Example: Bridge Life cycle cost summary  of a reinforced concrete highway bridge 32</vt:lpstr>
      <vt:lpstr>LCC Example: Roofing Life cycle cost of a roof 33, 34, 35</vt:lpstr>
      <vt:lpstr>LCC Example: Roofing</vt:lpstr>
      <vt:lpstr>Timeless Stainless Steel Architecture43</vt:lpstr>
      <vt:lpstr>Comparison of Life Cycle Costing 36, 37, 38, 39, 40</vt:lpstr>
      <vt:lpstr>What makes Stainless Steel “Green”? Stainless Steel Environmental Evaluation 41</vt:lpstr>
      <vt:lpstr>CONCLUSIONS</vt:lpstr>
      <vt:lpstr>References and Sources (1/3)</vt:lpstr>
      <vt:lpstr>References and Sources (2/3)</vt:lpstr>
      <vt:lpstr>References and Sources (3/3)</vt:lpstr>
      <vt:lpstr>Thank you</vt:lpstr>
      <vt:lpstr>Appendix Recycling of other materials</vt:lpstr>
      <vt:lpstr>More on recycling: Cement and Concrete</vt:lpstr>
      <vt:lpstr>More on recycling: plastics</vt:lpstr>
      <vt:lpstr>More on recycling: Wood (from ABC*)</vt:lpstr>
      <vt:lpstr>Thank you!</vt:lpstr>
    </vt:vector>
  </TitlesOfParts>
  <Company>Deutsche Edelstahlwerke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of stainless steel</dc:title>
  <dc:creator>Herrera, Dr. Clara</dc:creator>
  <cp:keywords>stainless steel, training, architects, engineers, sustainability</cp:keywords>
  <cp:lastModifiedBy>Jo Claes</cp:lastModifiedBy>
  <cp:revision>557</cp:revision>
  <cp:lastPrinted>2015-04-14T11:59:06Z</cp:lastPrinted>
  <dcterms:created xsi:type="dcterms:W3CDTF">2013-05-22T06:37:00Z</dcterms:created>
  <dcterms:modified xsi:type="dcterms:W3CDTF">2020-01-28T13:24:30Z</dcterms:modified>
</cp:coreProperties>
</file>